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5" r:id="rId3"/>
    <p:sldId id="257" r:id="rId4"/>
    <p:sldId id="326" r:id="rId5"/>
    <p:sldId id="330" r:id="rId6"/>
    <p:sldId id="327" r:id="rId7"/>
    <p:sldId id="329" r:id="rId8"/>
    <p:sldId id="328" r:id="rId9"/>
    <p:sldId id="331" r:id="rId10"/>
    <p:sldId id="333" r:id="rId11"/>
    <p:sldId id="33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63"/>
    <p:restoredTop sz="77189"/>
  </p:normalViewPr>
  <p:slideViewPr>
    <p:cSldViewPr snapToGrid="0" snapToObjects="1">
      <p:cViewPr varScale="1">
        <p:scale>
          <a:sx n="77" d="100"/>
          <a:sy n="77" d="100"/>
        </p:scale>
        <p:origin x="3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FC2643-104D-4646-BFCE-CBB882443210}" type="datetimeFigureOut">
              <a:rPr lang="en-US" smtClean="0"/>
              <a:t>2/24/19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7D87CE-7F93-A443-848A-322A57DD85A3}" type="slidenum">
              <a:rPr lang="en-US" smtClean="0"/>
              <a:t>‹#›</a:t>
            </a:fld>
            <a:endParaRPr lang="en-US"/>
          </a:p>
        </p:txBody>
      </p:sp>
    </p:spTree>
    <p:extLst>
      <p:ext uri="{BB962C8B-B14F-4D97-AF65-F5344CB8AC3E}">
        <p14:creationId xmlns:p14="http://schemas.microsoft.com/office/powerpoint/2010/main" val="2984258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7D87CE-7F93-A443-848A-322A57DD85A3}" type="slidenum">
              <a:rPr lang="en-US" smtClean="0"/>
              <a:t>1</a:t>
            </a:fld>
            <a:endParaRPr lang="en-US"/>
          </a:p>
        </p:txBody>
      </p:sp>
    </p:spTree>
    <p:extLst>
      <p:ext uri="{BB962C8B-B14F-4D97-AF65-F5344CB8AC3E}">
        <p14:creationId xmlns:p14="http://schemas.microsoft.com/office/powerpoint/2010/main" val="1907373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10</a:t>
            </a:fld>
            <a:endParaRPr lang="en-US"/>
          </a:p>
        </p:txBody>
      </p:sp>
    </p:spTree>
    <p:extLst>
      <p:ext uri="{BB962C8B-B14F-4D97-AF65-F5344CB8AC3E}">
        <p14:creationId xmlns:p14="http://schemas.microsoft.com/office/powerpoint/2010/main" val="3331315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Cause the preprocessor to conditionally suppress compilation of portions of code.</a:t>
            </a:r>
          </a:p>
          <a:p>
            <a:endParaRPr lang="en-US" dirty="0"/>
          </a:p>
          <a:p>
            <a:r>
              <a:rPr lang="en-US" dirty="0"/>
              <a:t>Will ensure that if this file is #included in more than one place, only one copy of it will be included when the program is compiled.  </a:t>
            </a:r>
          </a:p>
          <a:p>
            <a:endParaRPr lang="en-US" dirty="0"/>
          </a:p>
          <a:p>
            <a:r>
              <a:rPr lang="en-US" dirty="0"/>
              <a:t>Can also use conditional compilation with debug statements as well.  </a:t>
            </a:r>
          </a:p>
          <a:p>
            <a:r>
              <a:rPr lang="en-US" dirty="0"/>
              <a:t>With the above header file, if this header file is #included in multiple files, it will only be copied once.</a:t>
            </a:r>
          </a:p>
        </p:txBody>
      </p:sp>
      <p:sp>
        <p:nvSpPr>
          <p:cNvPr id="4" name="Slide Number Placeholder 3"/>
          <p:cNvSpPr>
            <a:spLocks noGrp="1"/>
          </p:cNvSpPr>
          <p:nvPr>
            <p:ph type="sldNum" sz="quarter" idx="5"/>
          </p:nvPr>
        </p:nvSpPr>
        <p:spPr/>
        <p:txBody>
          <a:bodyPr/>
          <a:lstStyle/>
          <a:p>
            <a:fld id="{0C7D87CE-7F93-A443-848A-322A57DD85A3}" type="slidenum">
              <a:rPr lang="en-US" smtClean="0"/>
              <a:t>11</a:t>
            </a:fld>
            <a:endParaRPr lang="en-US"/>
          </a:p>
        </p:txBody>
      </p:sp>
    </p:spTree>
    <p:extLst>
      <p:ext uri="{BB962C8B-B14F-4D97-AF65-F5344CB8AC3E}">
        <p14:creationId xmlns:p14="http://schemas.microsoft.com/office/powerpoint/2010/main" val="2988359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2</a:t>
            </a:fld>
            <a:endParaRPr lang="en-US"/>
          </a:p>
        </p:txBody>
      </p:sp>
    </p:spTree>
    <p:extLst>
      <p:ext uri="{BB962C8B-B14F-4D97-AF65-F5344CB8AC3E}">
        <p14:creationId xmlns:p14="http://schemas.microsoft.com/office/powerpoint/2010/main" val="602405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3</a:t>
            </a:fld>
            <a:endParaRPr lang="en-US"/>
          </a:p>
        </p:txBody>
      </p:sp>
    </p:spTree>
    <p:extLst>
      <p:ext uri="{BB962C8B-B14F-4D97-AF65-F5344CB8AC3E}">
        <p14:creationId xmlns:p14="http://schemas.microsoft.com/office/powerpoint/2010/main" val="4141600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4</a:t>
            </a:fld>
            <a:endParaRPr lang="en-US"/>
          </a:p>
        </p:txBody>
      </p:sp>
    </p:spTree>
    <p:extLst>
      <p:ext uri="{BB962C8B-B14F-4D97-AF65-F5344CB8AC3E}">
        <p14:creationId xmlns:p14="http://schemas.microsoft.com/office/powerpoint/2010/main" val="664562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5</a:t>
            </a:fld>
            <a:endParaRPr lang="en-US"/>
          </a:p>
        </p:txBody>
      </p:sp>
    </p:spTree>
    <p:extLst>
      <p:ext uri="{BB962C8B-B14F-4D97-AF65-F5344CB8AC3E}">
        <p14:creationId xmlns:p14="http://schemas.microsoft.com/office/powerpoint/2010/main" val="4134966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Left side:  </a:t>
            </a:r>
          </a:p>
          <a:p>
            <a:r>
              <a:rPr lang="en-US" dirty="0"/>
              <a:t>	default with </a:t>
            </a:r>
            <a:r>
              <a:rPr lang="en-US" dirty="0" err="1"/>
              <a:t>init</a:t>
            </a:r>
            <a:r>
              <a:rPr lang="en-US" dirty="0"/>
              <a:t> list</a:t>
            </a:r>
          </a:p>
          <a:p>
            <a:r>
              <a:rPr lang="en-US" dirty="0"/>
              <a:t>	parameterized with </a:t>
            </a:r>
            <a:r>
              <a:rPr lang="en-US" dirty="0" err="1"/>
              <a:t>init</a:t>
            </a:r>
            <a:r>
              <a:rPr lang="en-US" dirty="0"/>
              <a:t> list</a:t>
            </a:r>
          </a:p>
          <a:p>
            <a:endParaRPr lang="en-US" dirty="0"/>
          </a:p>
          <a:p>
            <a:r>
              <a:rPr lang="en-US" dirty="0"/>
              <a:t>Right side:</a:t>
            </a:r>
          </a:p>
          <a:p>
            <a:r>
              <a:rPr lang="en-US" dirty="0"/>
              <a:t>	parameterized with default and </a:t>
            </a:r>
            <a:r>
              <a:rPr lang="en-US" dirty="0" err="1"/>
              <a:t>init</a:t>
            </a:r>
            <a:r>
              <a:rPr lang="en-US" dirty="0"/>
              <a:t> list</a:t>
            </a:r>
          </a:p>
        </p:txBody>
      </p:sp>
      <p:sp>
        <p:nvSpPr>
          <p:cNvPr id="4" name="Slide Number Placeholder 3"/>
          <p:cNvSpPr>
            <a:spLocks noGrp="1"/>
          </p:cNvSpPr>
          <p:nvPr>
            <p:ph type="sldNum" sz="quarter" idx="5"/>
          </p:nvPr>
        </p:nvSpPr>
        <p:spPr/>
        <p:txBody>
          <a:bodyPr/>
          <a:lstStyle/>
          <a:p>
            <a:fld id="{0C7D87CE-7F93-A443-848A-322A57DD85A3}" type="slidenum">
              <a:rPr lang="en-US" smtClean="0"/>
              <a:t>6</a:t>
            </a:fld>
            <a:endParaRPr lang="en-US"/>
          </a:p>
        </p:txBody>
      </p:sp>
    </p:spTree>
    <p:extLst>
      <p:ext uri="{BB962C8B-B14F-4D97-AF65-F5344CB8AC3E}">
        <p14:creationId xmlns:p14="http://schemas.microsoft.com/office/powerpoint/2010/main" val="1872094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7</a:t>
            </a:fld>
            <a:endParaRPr lang="en-US"/>
          </a:p>
        </p:txBody>
      </p:sp>
    </p:spTree>
    <p:extLst>
      <p:ext uri="{BB962C8B-B14F-4D97-AF65-F5344CB8AC3E}">
        <p14:creationId xmlns:p14="http://schemas.microsoft.com/office/powerpoint/2010/main" val="1971338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8</a:t>
            </a:fld>
            <a:endParaRPr lang="en-US"/>
          </a:p>
        </p:txBody>
      </p:sp>
    </p:spTree>
    <p:extLst>
      <p:ext uri="{BB962C8B-B14F-4D97-AF65-F5344CB8AC3E}">
        <p14:creationId xmlns:p14="http://schemas.microsoft.com/office/powerpoint/2010/main" val="1413403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9</a:t>
            </a:fld>
            <a:endParaRPr lang="en-US"/>
          </a:p>
        </p:txBody>
      </p:sp>
    </p:spTree>
    <p:extLst>
      <p:ext uri="{BB962C8B-B14F-4D97-AF65-F5344CB8AC3E}">
        <p14:creationId xmlns:p14="http://schemas.microsoft.com/office/powerpoint/2010/main" val="2178086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94C4-D63C-C641-9595-9CD948BF90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EDD6B6-4659-C446-A3E7-D2DB81D1CB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323D38-1191-7748-8277-C1E7A68067E2}"/>
              </a:ext>
            </a:extLst>
          </p:cNvPr>
          <p:cNvSpPr>
            <a:spLocks noGrp="1"/>
          </p:cNvSpPr>
          <p:nvPr>
            <p:ph type="dt" sz="half" idx="10"/>
          </p:nvPr>
        </p:nvSpPr>
        <p:spPr/>
        <p:txBody>
          <a:bodyPr/>
          <a:lstStyle/>
          <a:p>
            <a:fld id="{280A386C-6871-6541-A868-2D210D138B07}" type="datetimeFigureOut">
              <a:rPr lang="en-US" smtClean="0"/>
              <a:t>2/24/19</a:t>
            </a:fld>
            <a:endParaRPr lang="en-US"/>
          </a:p>
        </p:txBody>
      </p:sp>
      <p:sp>
        <p:nvSpPr>
          <p:cNvPr id="5" name="Footer Placeholder 4">
            <a:extLst>
              <a:ext uri="{FF2B5EF4-FFF2-40B4-BE49-F238E27FC236}">
                <a16:creationId xmlns:a16="http://schemas.microsoft.com/office/drawing/2014/main" id="{B91514B4-56A7-9B40-841A-1CBE29267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525266-EB29-364F-B2F9-8F0EADB93383}"/>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1199432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07ABB-6BDB-0946-9B91-808049C5C6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C1E29-2747-C741-96B4-046680DEB37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D9A757-4485-6D4E-BC69-3D71393FB0B6}"/>
              </a:ext>
            </a:extLst>
          </p:cNvPr>
          <p:cNvSpPr>
            <a:spLocks noGrp="1"/>
          </p:cNvSpPr>
          <p:nvPr>
            <p:ph type="dt" sz="half" idx="10"/>
          </p:nvPr>
        </p:nvSpPr>
        <p:spPr/>
        <p:txBody>
          <a:bodyPr/>
          <a:lstStyle/>
          <a:p>
            <a:fld id="{280A386C-6871-6541-A868-2D210D138B07}" type="datetimeFigureOut">
              <a:rPr lang="en-US" smtClean="0"/>
              <a:t>2/24/19</a:t>
            </a:fld>
            <a:endParaRPr lang="en-US"/>
          </a:p>
        </p:txBody>
      </p:sp>
      <p:sp>
        <p:nvSpPr>
          <p:cNvPr id="5" name="Footer Placeholder 4">
            <a:extLst>
              <a:ext uri="{FF2B5EF4-FFF2-40B4-BE49-F238E27FC236}">
                <a16:creationId xmlns:a16="http://schemas.microsoft.com/office/drawing/2014/main" id="{2FB94242-9486-8841-A07C-DEB69A6F5F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24B84F-C1D5-224E-AD9F-73BFA7D995EE}"/>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4077371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4E7367-BE86-504A-A1FB-7ACD0A1DCA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DF226C-2827-8C42-A1A9-3BDC1298A12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E712C-9D83-D345-A6E5-3F1519FD085E}"/>
              </a:ext>
            </a:extLst>
          </p:cNvPr>
          <p:cNvSpPr>
            <a:spLocks noGrp="1"/>
          </p:cNvSpPr>
          <p:nvPr>
            <p:ph type="dt" sz="half" idx="10"/>
          </p:nvPr>
        </p:nvSpPr>
        <p:spPr/>
        <p:txBody>
          <a:bodyPr/>
          <a:lstStyle/>
          <a:p>
            <a:fld id="{280A386C-6871-6541-A868-2D210D138B07}" type="datetimeFigureOut">
              <a:rPr lang="en-US" smtClean="0"/>
              <a:t>2/24/19</a:t>
            </a:fld>
            <a:endParaRPr lang="en-US"/>
          </a:p>
        </p:txBody>
      </p:sp>
      <p:sp>
        <p:nvSpPr>
          <p:cNvPr id="5" name="Footer Placeholder 4">
            <a:extLst>
              <a:ext uri="{FF2B5EF4-FFF2-40B4-BE49-F238E27FC236}">
                <a16:creationId xmlns:a16="http://schemas.microsoft.com/office/drawing/2014/main" id="{4A395270-2ADD-7940-B6E4-FEF838A9DB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D3810F-E095-4D43-9A1A-A67443E2A629}"/>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3535717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93E1D-BDAA-4647-96F3-E0CB4E89B6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7E63C5-8FF8-3F4B-81C1-44277E14D7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DB3C7C-3AB3-DB40-9097-FF454A3EF986}"/>
              </a:ext>
            </a:extLst>
          </p:cNvPr>
          <p:cNvSpPr>
            <a:spLocks noGrp="1"/>
          </p:cNvSpPr>
          <p:nvPr>
            <p:ph type="dt" sz="half" idx="10"/>
          </p:nvPr>
        </p:nvSpPr>
        <p:spPr/>
        <p:txBody>
          <a:bodyPr/>
          <a:lstStyle/>
          <a:p>
            <a:fld id="{280A386C-6871-6541-A868-2D210D138B07}" type="datetimeFigureOut">
              <a:rPr lang="en-US" smtClean="0"/>
              <a:t>2/24/19</a:t>
            </a:fld>
            <a:endParaRPr lang="en-US"/>
          </a:p>
        </p:txBody>
      </p:sp>
      <p:sp>
        <p:nvSpPr>
          <p:cNvPr id="5" name="Footer Placeholder 4">
            <a:extLst>
              <a:ext uri="{FF2B5EF4-FFF2-40B4-BE49-F238E27FC236}">
                <a16:creationId xmlns:a16="http://schemas.microsoft.com/office/drawing/2014/main" id="{DA926A75-3B39-B243-A832-B88AA3B6BE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F98E2-3B36-3342-A0DD-D85AA405C007}"/>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2665702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0991F-654F-D948-9FF3-7E71606A72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AA6458-1F05-A040-ADD1-625323FA73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232F9ED-1A9C-804C-AA1F-1D6595A4AAD6}"/>
              </a:ext>
            </a:extLst>
          </p:cNvPr>
          <p:cNvSpPr>
            <a:spLocks noGrp="1"/>
          </p:cNvSpPr>
          <p:nvPr>
            <p:ph type="dt" sz="half" idx="10"/>
          </p:nvPr>
        </p:nvSpPr>
        <p:spPr/>
        <p:txBody>
          <a:bodyPr/>
          <a:lstStyle/>
          <a:p>
            <a:fld id="{280A386C-6871-6541-A868-2D210D138B07}" type="datetimeFigureOut">
              <a:rPr lang="en-US" smtClean="0"/>
              <a:t>2/24/19</a:t>
            </a:fld>
            <a:endParaRPr lang="en-US"/>
          </a:p>
        </p:txBody>
      </p:sp>
      <p:sp>
        <p:nvSpPr>
          <p:cNvPr id="5" name="Footer Placeholder 4">
            <a:extLst>
              <a:ext uri="{FF2B5EF4-FFF2-40B4-BE49-F238E27FC236}">
                <a16:creationId xmlns:a16="http://schemas.microsoft.com/office/drawing/2014/main" id="{06B36847-BE40-8241-A18E-26D0E1E8C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62A53-1D58-DC4C-BE14-ADF2CFB9359B}"/>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3230841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F1ED7-DB0D-1743-9D5F-44994622B0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B16DA7-4D19-BD4B-A164-7F46A002B9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B8E3DA-F18B-884D-9B9B-47AF51141E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B8F9D1-3244-834F-B086-C965E26630F0}"/>
              </a:ext>
            </a:extLst>
          </p:cNvPr>
          <p:cNvSpPr>
            <a:spLocks noGrp="1"/>
          </p:cNvSpPr>
          <p:nvPr>
            <p:ph type="dt" sz="half" idx="10"/>
          </p:nvPr>
        </p:nvSpPr>
        <p:spPr/>
        <p:txBody>
          <a:bodyPr/>
          <a:lstStyle/>
          <a:p>
            <a:fld id="{280A386C-6871-6541-A868-2D210D138B07}" type="datetimeFigureOut">
              <a:rPr lang="en-US" smtClean="0"/>
              <a:t>2/24/19</a:t>
            </a:fld>
            <a:endParaRPr lang="en-US"/>
          </a:p>
        </p:txBody>
      </p:sp>
      <p:sp>
        <p:nvSpPr>
          <p:cNvPr id="6" name="Footer Placeholder 5">
            <a:extLst>
              <a:ext uri="{FF2B5EF4-FFF2-40B4-BE49-F238E27FC236}">
                <a16:creationId xmlns:a16="http://schemas.microsoft.com/office/drawing/2014/main" id="{BD8FC85A-C02E-B240-8812-54D5211557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C543CC-21CF-F54A-A283-6E49089D4A3C}"/>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4101200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132E0-B880-964D-A1B7-CB618E08AD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072445-86AE-1B4E-A29A-B99B611AB3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BA9AC26-53C7-ED4C-BD9B-C00D8CDB2B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59F638-4C54-4745-925D-8E7C7513B8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6BEED9-1B43-D642-B662-9948C84F246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6199FB-8D2E-AC47-B1BE-DA327EADA0E3}"/>
              </a:ext>
            </a:extLst>
          </p:cNvPr>
          <p:cNvSpPr>
            <a:spLocks noGrp="1"/>
          </p:cNvSpPr>
          <p:nvPr>
            <p:ph type="dt" sz="half" idx="10"/>
          </p:nvPr>
        </p:nvSpPr>
        <p:spPr/>
        <p:txBody>
          <a:bodyPr/>
          <a:lstStyle/>
          <a:p>
            <a:fld id="{280A386C-6871-6541-A868-2D210D138B07}" type="datetimeFigureOut">
              <a:rPr lang="en-US" smtClean="0"/>
              <a:t>2/24/19</a:t>
            </a:fld>
            <a:endParaRPr lang="en-US"/>
          </a:p>
        </p:txBody>
      </p:sp>
      <p:sp>
        <p:nvSpPr>
          <p:cNvPr id="8" name="Footer Placeholder 7">
            <a:extLst>
              <a:ext uri="{FF2B5EF4-FFF2-40B4-BE49-F238E27FC236}">
                <a16:creationId xmlns:a16="http://schemas.microsoft.com/office/drawing/2014/main" id="{F241B330-D9DF-4340-B284-EBCC40562A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5344A8-5A9D-5043-84F7-765C4D540283}"/>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4200404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EDC49-0BE5-CB49-B566-1B4E788CDF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44C2CE-AC0D-A241-BE84-6C336F57CD60}"/>
              </a:ext>
            </a:extLst>
          </p:cNvPr>
          <p:cNvSpPr>
            <a:spLocks noGrp="1"/>
          </p:cNvSpPr>
          <p:nvPr>
            <p:ph type="dt" sz="half" idx="10"/>
          </p:nvPr>
        </p:nvSpPr>
        <p:spPr/>
        <p:txBody>
          <a:bodyPr/>
          <a:lstStyle/>
          <a:p>
            <a:fld id="{280A386C-6871-6541-A868-2D210D138B07}" type="datetimeFigureOut">
              <a:rPr lang="en-US" smtClean="0"/>
              <a:t>2/24/19</a:t>
            </a:fld>
            <a:endParaRPr lang="en-US"/>
          </a:p>
        </p:txBody>
      </p:sp>
      <p:sp>
        <p:nvSpPr>
          <p:cNvPr id="4" name="Footer Placeholder 3">
            <a:extLst>
              <a:ext uri="{FF2B5EF4-FFF2-40B4-BE49-F238E27FC236}">
                <a16:creationId xmlns:a16="http://schemas.microsoft.com/office/drawing/2014/main" id="{9D10EDBF-8B81-2947-97CC-259C5C0F2D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F1A2AC-1648-FB4C-A93E-66114A13E4E2}"/>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1347413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335EED-D8A9-5C4E-B8AE-B9EBE6220DAC}"/>
              </a:ext>
            </a:extLst>
          </p:cNvPr>
          <p:cNvSpPr>
            <a:spLocks noGrp="1"/>
          </p:cNvSpPr>
          <p:nvPr>
            <p:ph type="dt" sz="half" idx="10"/>
          </p:nvPr>
        </p:nvSpPr>
        <p:spPr/>
        <p:txBody>
          <a:bodyPr/>
          <a:lstStyle/>
          <a:p>
            <a:fld id="{280A386C-6871-6541-A868-2D210D138B07}" type="datetimeFigureOut">
              <a:rPr lang="en-US" smtClean="0"/>
              <a:t>2/24/19</a:t>
            </a:fld>
            <a:endParaRPr lang="en-US"/>
          </a:p>
        </p:txBody>
      </p:sp>
      <p:sp>
        <p:nvSpPr>
          <p:cNvPr id="3" name="Footer Placeholder 2">
            <a:extLst>
              <a:ext uri="{FF2B5EF4-FFF2-40B4-BE49-F238E27FC236}">
                <a16:creationId xmlns:a16="http://schemas.microsoft.com/office/drawing/2014/main" id="{CC7E1BAB-64BE-B64E-87A4-71E0A5B804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E92442-1098-D14E-AFAC-9F876A7983F9}"/>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33571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822D4-3845-A848-8405-3372CD9DE2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13F2CB-05D8-A94B-B204-C17C860778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B34C4C-1D2C-C847-B185-CFE5CDE24C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2B446D-285D-5D4F-8501-528293E4A9E2}"/>
              </a:ext>
            </a:extLst>
          </p:cNvPr>
          <p:cNvSpPr>
            <a:spLocks noGrp="1"/>
          </p:cNvSpPr>
          <p:nvPr>
            <p:ph type="dt" sz="half" idx="10"/>
          </p:nvPr>
        </p:nvSpPr>
        <p:spPr/>
        <p:txBody>
          <a:bodyPr/>
          <a:lstStyle/>
          <a:p>
            <a:fld id="{280A386C-6871-6541-A868-2D210D138B07}" type="datetimeFigureOut">
              <a:rPr lang="en-US" smtClean="0"/>
              <a:t>2/24/19</a:t>
            </a:fld>
            <a:endParaRPr lang="en-US"/>
          </a:p>
        </p:txBody>
      </p:sp>
      <p:sp>
        <p:nvSpPr>
          <p:cNvPr id="6" name="Footer Placeholder 5">
            <a:extLst>
              <a:ext uri="{FF2B5EF4-FFF2-40B4-BE49-F238E27FC236}">
                <a16:creationId xmlns:a16="http://schemas.microsoft.com/office/drawing/2014/main" id="{B81E76EF-ADD9-F449-902D-D732087ADE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D13713-08C8-9F44-BAA9-5AC55DB461A2}"/>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271545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E0B19-DC07-1A48-A351-4D022A50FE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FA2E82-95C3-1944-87E3-65D50370DB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D46376-5FC5-C64B-8B53-72BFA2D0DA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3730B2-744B-5E44-B035-0CBDDE67E709}"/>
              </a:ext>
            </a:extLst>
          </p:cNvPr>
          <p:cNvSpPr>
            <a:spLocks noGrp="1"/>
          </p:cNvSpPr>
          <p:nvPr>
            <p:ph type="dt" sz="half" idx="10"/>
          </p:nvPr>
        </p:nvSpPr>
        <p:spPr/>
        <p:txBody>
          <a:bodyPr/>
          <a:lstStyle/>
          <a:p>
            <a:fld id="{280A386C-6871-6541-A868-2D210D138B07}" type="datetimeFigureOut">
              <a:rPr lang="en-US" smtClean="0"/>
              <a:t>2/24/19</a:t>
            </a:fld>
            <a:endParaRPr lang="en-US"/>
          </a:p>
        </p:txBody>
      </p:sp>
      <p:sp>
        <p:nvSpPr>
          <p:cNvPr id="6" name="Footer Placeholder 5">
            <a:extLst>
              <a:ext uri="{FF2B5EF4-FFF2-40B4-BE49-F238E27FC236}">
                <a16:creationId xmlns:a16="http://schemas.microsoft.com/office/drawing/2014/main" id="{F607A246-F8B6-C748-9F3E-AB658ED0CA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221105-7E94-2F4C-BF6D-CA414FB33314}"/>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93320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D859F5-BF8E-1448-85D0-CBA0D2B198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5B01DF-52B3-1D4F-B77B-B4F69A9A55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6CA67C-6F96-7E45-A454-97AAC3452D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A386C-6871-6541-A868-2D210D138B07}" type="datetimeFigureOut">
              <a:rPr lang="en-US" smtClean="0"/>
              <a:t>2/24/19</a:t>
            </a:fld>
            <a:endParaRPr lang="en-US"/>
          </a:p>
        </p:txBody>
      </p:sp>
      <p:sp>
        <p:nvSpPr>
          <p:cNvPr id="5" name="Footer Placeholder 4">
            <a:extLst>
              <a:ext uri="{FF2B5EF4-FFF2-40B4-BE49-F238E27FC236}">
                <a16:creationId xmlns:a16="http://schemas.microsoft.com/office/drawing/2014/main" id="{CC16AF28-BE01-FD4C-9170-8B2FCC4E54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6A6E17-3600-8E4B-971D-C4ED6363F0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490B6-3DF2-3348-B4F8-290422C8D697}" type="slidenum">
              <a:rPr lang="en-US" smtClean="0"/>
              <a:t>‹#›</a:t>
            </a:fld>
            <a:endParaRPr lang="en-US"/>
          </a:p>
        </p:txBody>
      </p:sp>
    </p:spTree>
    <p:extLst>
      <p:ext uri="{BB962C8B-B14F-4D97-AF65-F5344CB8AC3E}">
        <p14:creationId xmlns:p14="http://schemas.microsoft.com/office/powerpoint/2010/main" val="218991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D3027-1C0E-914D-B66A-BCF375286FA1}"/>
              </a:ext>
            </a:extLst>
          </p:cNvPr>
          <p:cNvSpPr>
            <a:spLocks noGrp="1"/>
          </p:cNvSpPr>
          <p:nvPr>
            <p:ph type="ctrTitle"/>
          </p:nvPr>
        </p:nvSpPr>
        <p:spPr>
          <a:xfrm>
            <a:off x="1524000" y="1678955"/>
            <a:ext cx="9144000" cy="2387600"/>
          </a:xfrm>
        </p:spPr>
        <p:txBody>
          <a:bodyPr>
            <a:normAutofit/>
          </a:bodyPr>
          <a:lstStyle/>
          <a:p>
            <a:r>
              <a:rPr lang="en-US" dirty="0"/>
              <a:t>C++</a:t>
            </a:r>
            <a:br>
              <a:rPr lang="en-US" dirty="0"/>
            </a:br>
            <a:endParaRPr lang="en-US" dirty="0"/>
          </a:p>
        </p:txBody>
      </p:sp>
    </p:spTree>
    <p:extLst>
      <p:ext uri="{BB962C8B-B14F-4D97-AF65-F5344CB8AC3E}">
        <p14:creationId xmlns:p14="http://schemas.microsoft.com/office/powerpoint/2010/main" val="1897029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EBDD3-11C9-DE4E-8E15-1E5EB42A4D80}"/>
              </a:ext>
            </a:extLst>
          </p:cNvPr>
          <p:cNvSpPr>
            <a:spLocks noGrp="1"/>
          </p:cNvSpPr>
          <p:nvPr>
            <p:ph type="title"/>
          </p:nvPr>
        </p:nvSpPr>
        <p:spPr>
          <a:xfrm>
            <a:off x="463061" y="321689"/>
            <a:ext cx="10515600" cy="1014224"/>
          </a:xfrm>
        </p:spPr>
        <p:txBody>
          <a:bodyPr/>
          <a:lstStyle/>
          <a:p>
            <a:r>
              <a:rPr lang="en-US" dirty="0"/>
              <a:t>Multi-File Programs</a:t>
            </a:r>
          </a:p>
        </p:txBody>
      </p:sp>
      <p:sp>
        <p:nvSpPr>
          <p:cNvPr id="3" name="Content Placeholder 2">
            <a:extLst>
              <a:ext uri="{FF2B5EF4-FFF2-40B4-BE49-F238E27FC236}">
                <a16:creationId xmlns:a16="http://schemas.microsoft.com/office/drawing/2014/main" id="{F20ECA65-F40C-6948-9E5C-E91B9C6CBBA9}"/>
              </a:ext>
            </a:extLst>
          </p:cNvPr>
          <p:cNvSpPr>
            <a:spLocks noGrp="1"/>
          </p:cNvSpPr>
          <p:nvPr>
            <p:ph idx="1"/>
          </p:nvPr>
        </p:nvSpPr>
        <p:spPr>
          <a:xfrm>
            <a:off x="463061" y="1335913"/>
            <a:ext cx="10515600" cy="5176433"/>
          </a:xfrm>
        </p:spPr>
        <p:txBody>
          <a:bodyPr>
            <a:normAutofit fontScale="92500" lnSpcReduction="10000"/>
          </a:bodyPr>
          <a:lstStyle/>
          <a:p>
            <a:r>
              <a:rPr lang="en-US" dirty="0"/>
              <a:t>It is good practice to separate programs into multiple files.</a:t>
            </a:r>
          </a:p>
          <a:p>
            <a:pPr lvl="1"/>
            <a:r>
              <a:rPr lang="en-US" dirty="0"/>
              <a:t>Class .h file for the class specification (header file)</a:t>
            </a:r>
          </a:p>
          <a:p>
            <a:pPr lvl="1"/>
            <a:r>
              <a:rPr lang="en-US" dirty="0"/>
              <a:t>Class .</a:t>
            </a:r>
            <a:r>
              <a:rPr lang="en-US" dirty="0" err="1"/>
              <a:t>cpp</a:t>
            </a:r>
            <a:r>
              <a:rPr lang="en-US" dirty="0"/>
              <a:t> implementation file for the implementation of the class</a:t>
            </a:r>
          </a:p>
          <a:p>
            <a:pPr lvl="1"/>
            <a:r>
              <a:rPr lang="en-US" dirty="0"/>
              <a:t>Other .</a:t>
            </a:r>
            <a:r>
              <a:rPr lang="en-US" dirty="0" err="1"/>
              <a:t>cpp</a:t>
            </a:r>
            <a:r>
              <a:rPr lang="en-US" dirty="0"/>
              <a:t> files for the main driver / other client program files</a:t>
            </a:r>
          </a:p>
          <a:p>
            <a:pPr marL="0" indent="0">
              <a:buNone/>
            </a:pPr>
            <a:endParaRPr lang="en-US" dirty="0"/>
          </a:p>
          <a:p>
            <a:r>
              <a:rPr lang="en-US" dirty="0"/>
              <a:t>This supports the abstract data type concept discussed earlier – no need for the user of a class to have all the details of the implementation of the class.  </a:t>
            </a:r>
          </a:p>
          <a:p>
            <a:pPr lvl="1"/>
            <a:r>
              <a:rPr lang="en-US" dirty="0"/>
              <a:t>If sharing your class with other programmers, can give them the specification (header) file and the object code for the implementation file.  Then they just #include the header file and compile their code along with the object file given to them.</a:t>
            </a:r>
          </a:p>
          <a:p>
            <a:pPr lvl="1"/>
            <a:r>
              <a:rPr lang="en-US" dirty="0"/>
              <a:t>If something in the implementation file needs to be modified, you can fix it and provide an updated object file to the users, they’ll have to recompile, but won’t have to change any of their code.</a:t>
            </a:r>
          </a:p>
          <a:p>
            <a:pPr marL="0" indent="0">
              <a:buNone/>
            </a:pPr>
            <a:endParaRPr lang="en-US" dirty="0"/>
          </a:p>
          <a:p>
            <a:endParaRPr lang="en-US"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a:p>
            <a:pPr marL="0" indent="0">
              <a:buNone/>
            </a:pPr>
            <a:endParaRPr lang="en-US" dirty="0"/>
          </a:p>
        </p:txBody>
      </p:sp>
    </p:spTree>
    <p:extLst>
      <p:ext uri="{BB962C8B-B14F-4D97-AF65-F5344CB8AC3E}">
        <p14:creationId xmlns:p14="http://schemas.microsoft.com/office/powerpoint/2010/main" val="507708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EBDD3-11C9-DE4E-8E15-1E5EB42A4D80}"/>
              </a:ext>
            </a:extLst>
          </p:cNvPr>
          <p:cNvSpPr>
            <a:spLocks noGrp="1"/>
          </p:cNvSpPr>
          <p:nvPr>
            <p:ph type="title"/>
          </p:nvPr>
        </p:nvSpPr>
        <p:spPr>
          <a:xfrm>
            <a:off x="463061" y="321689"/>
            <a:ext cx="10515600" cy="1014224"/>
          </a:xfrm>
        </p:spPr>
        <p:txBody>
          <a:bodyPr/>
          <a:lstStyle/>
          <a:p>
            <a:r>
              <a:rPr lang="en-US" dirty="0"/>
              <a:t>Include Guard</a:t>
            </a:r>
          </a:p>
        </p:txBody>
      </p:sp>
      <p:sp>
        <p:nvSpPr>
          <p:cNvPr id="3" name="Content Placeholder 2">
            <a:extLst>
              <a:ext uri="{FF2B5EF4-FFF2-40B4-BE49-F238E27FC236}">
                <a16:creationId xmlns:a16="http://schemas.microsoft.com/office/drawing/2014/main" id="{F20ECA65-F40C-6948-9E5C-E91B9C6CBBA9}"/>
              </a:ext>
            </a:extLst>
          </p:cNvPr>
          <p:cNvSpPr>
            <a:spLocks noGrp="1"/>
          </p:cNvSpPr>
          <p:nvPr>
            <p:ph idx="1"/>
          </p:nvPr>
        </p:nvSpPr>
        <p:spPr>
          <a:xfrm>
            <a:off x="463061" y="1781907"/>
            <a:ext cx="4802622" cy="4730439"/>
          </a:xfrm>
        </p:spPr>
        <p:txBody>
          <a:bodyPr>
            <a:normAutofit/>
          </a:bodyPr>
          <a:lstStyle/>
          <a:p>
            <a:r>
              <a:rPr lang="en-US" dirty="0"/>
              <a:t>Conditional compilation for the header file</a:t>
            </a:r>
          </a:p>
          <a:p>
            <a:pPr marL="0" indent="0">
              <a:buNone/>
            </a:pPr>
            <a:endParaRPr lang="en-US" dirty="0"/>
          </a:p>
          <a:p>
            <a:pPr marL="0" indent="0">
              <a:buNone/>
            </a:pPr>
            <a:endParaRPr lang="en-US" dirty="0"/>
          </a:p>
          <a:p>
            <a:endParaRPr lang="en-US"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a:p>
            <a:pPr marL="0" indent="0">
              <a:buNone/>
            </a:pPr>
            <a:endParaRPr lang="en-US" dirty="0"/>
          </a:p>
        </p:txBody>
      </p:sp>
      <p:sp>
        <p:nvSpPr>
          <p:cNvPr id="4" name="Content Placeholder 2">
            <a:extLst>
              <a:ext uri="{FF2B5EF4-FFF2-40B4-BE49-F238E27FC236}">
                <a16:creationId xmlns:a16="http://schemas.microsoft.com/office/drawing/2014/main" id="{4BB55FD6-8EB4-E140-B7E6-F1A79CF67FE8}"/>
              </a:ext>
            </a:extLst>
          </p:cNvPr>
          <p:cNvSpPr txBox="1">
            <a:spLocks/>
          </p:cNvSpPr>
          <p:nvPr/>
        </p:nvSpPr>
        <p:spPr>
          <a:xfrm>
            <a:off x="5427987" y="1166778"/>
            <a:ext cx="6471138" cy="5345568"/>
          </a:xfrm>
          <a:prstGeom prst="rect">
            <a:avLst/>
          </a:prstGeom>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ifndef</a:t>
            </a:r>
            <a:r>
              <a:rPr lang="en-US" sz="2000" dirty="0">
                <a:latin typeface="Courier New" panose="02070309020205020404" pitchFamily="49" charset="0"/>
                <a:cs typeface="Courier New" panose="02070309020205020404" pitchFamily="49" charset="0"/>
              </a:rPr>
              <a:t> SQUARE_H</a:t>
            </a:r>
          </a:p>
          <a:p>
            <a:pPr marL="0" indent="0">
              <a:buNone/>
            </a:pPr>
            <a:r>
              <a:rPr lang="en-US" sz="2000" dirty="0">
                <a:latin typeface="Courier New" panose="02070309020205020404" pitchFamily="49" charset="0"/>
                <a:cs typeface="Courier New" panose="02070309020205020404" pitchFamily="49" charset="0"/>
              </a:rPr>
              <a:t>#define SQUARE_H</a:t>
            </a:r>
          </a:p>
          <a:p>
            <a:pPr marL="0" indent="0">
              <a:buNone/>
            </a:pPr>
            <a:endParaRPr lang="en-US" sz="2000"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class Square {</a:t>
            </a:r>
          </a:p>
          <a:p>
            <a:pPr marL="0" indent="0">
              <a:buNone/>
            </a:pPr>
            <a:r>
              <a:rPr lang="en-US" sz="2000" dirty="0">
                <a:latin typeface="Courier New" panose="02070309020205020404" pitchFamily="49" charset="0"/>
                <a:cs typeface="Courier New" panose="02070309020205020404" pitchFamily="49" charset="0"/>
              </a:rPr>
              <a:t>   private:</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side;</a:t>
            </a:r>
          </a:p>
          <a:p>
            <a:pPr marL="0" indent="0">
              <a:buNone/>
            </a:pPr>
            <a:r>
              <a:rPr lang="en-US" sz="2000" dirty="0">
                <a:latin typeface="Courier New" panose="02070309020205020404" pitchFamily="49" charset="0"/>
                <a:cs typeface="Courier New" panose="02070309020205020404" pitchFamily="49" charset="0"/>
              </a:rPr>
              <a:t>   public:</a:t>
            </a:r>
          </a:p>
          <a:p>
            <a:pPr marL="0" indent="0">
              <a:buNone/>
            </a:pPr>
            <a:r>
              <a:rPr lang="en-US" sz="2000" dirty="0">
                <a:latin typeface="Courier New" panose="02070309020205020404" pitchFamily="49" charset="0"/>
                <a:cs typeface="Courier New" panose="02070309020205020404" pitchFamily="49" charset="0"/>
              </a:rPr>
              <a:t>      </a:t>
            </a:r>
            <a:r>
              <a:rPr lang="en-US" sz="2000" dirty="0">
                <a:solidFill>
                  <a:srgbClr val="0432FF"/>
                </a:solidFill>
                <a:latin typeface="Courier New" panose="02070309020205020404" pitchFamily="49" charset="0"/>
                <a:cs typeface="Courier New" panose="02070309020205020404" pitchFamily="49" charset="0"/>
              </a:rPr>
              <a:t>Square() { side = 0; }  // illegal</a:t>
            </a:r>
          </a:p>
          <a:p>
            <a:pPr marL="0" indent="0">
              <a:buNone/>
            </a:pPr>
            <a:r>
              <a:rPr lang="en-US" sz="2000" dirty="0">
                <a:latin typeface="Courier New" panose="02070309020205020404" pitchFamily="49" charset="0"/>
                <a:cs typeface="Courier New" panose="02070309020205020404" pitchFamily="49" charset="0"/>
              </a:rPr>
              <a:t>      Square(</a:t>
            </a:r>
            <a:r>
              <a:rPr lang="en-US" sz="2000" dirty="0" err="1">
                <a:solidFill>
                  <a:schemeClr val="accent2"/>
                </a:solidFill>
                <a:latin typeface="Courier New" panose="02070309020205020404" pitchFamily="49" charset="0"/>
                <a:cs typeface="Courier New" panose="02070309020205020404" pitchFamily="49" charset="0"/>
              </a:rPr>
              <a:t>int</a:t>
            </a:r>
            <a:r>
              <a:rPr lang="en-US" sz="2000" dirty="0">
                <a:solidFill>
                  <a:schemeClr val="accent2"/>
                </a:solidFill>
                <a:latin typeface="Courier New" panose="02070309020205020404" pitchFamily="49" charset="0"/>
                <a:cs typeface="Courier New" panose="02070309020205020404" pitchFamily="49" charset="0"/>
              </a:rPr>
              <a:t> s = 0</a:t>
            </a:r>
            <a:r>
              <a:rPr lang="en-US" sz="2000" dirty="0">
                <a:latin typeface="Courier New" panose="02070309020205020404" pitchFamily="49" charset="0"/>
                <a:cs typeface="Courier New" panose="02070309020205020404" pitchFamily="49" charset="0"/>
              </a:rPr>
              <a:t>) { side = s; } </a:t>
            </a:r>
          </a:p>
          <a:p>
            <a:pPr marL="0" indent="0">
              <a:buNone/>
            </a:pPr>
            <a:r>
              <a:rPr lang="en-US" sz="2000" dirty="0">
                <a:latin typeface="Courier New" panose="02070309020205020404" pitchFamily="49" charset="0"/>
                <a:cs typeface="Courier New" panose="02070309020205020404" pitchFamily="49" charset="0"/>
              </a:rPr>
              <a:t>      void </a:t>
            </a:r>
            <a:r>
              <a:rPr lang="en-US" sz="2000" dirty="0" err="1">
                <a:latin typeface="Courier New" panose="02070309020205020404" pitchFamily="49" charset="0"/>
                <a:cs typeface="Courier New" panose="02070309020205020404" pitchFamily="49" charset="0"/>
              </a:rPr>
              <a:t>setSide</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getSide</a:t>
            </a: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 );</a:t>
            </a:r>
          </a:p>
          <a:p>
            <a:pPr marL="0" indent="0">
              <a:buNone/>
            </a:pPr>
            <a:r>
              <a:rPr lang="en-US" sz="2000" dirty="0">
                <a:latin typeface="Courier New" panose="02070309020205020404" pitchFamily="49" charset="0"/>
                <a:cs typeface="Courier New" panose="02070309020205020404" pitchFamily="49" charset="0"/>
              </a:rPr>
              <a:t>};</a:t>
            </a:r>
          </a:p>
          <a:p>
            <a:pPr marL="0" indent="0">
              <a:buNone/>
            </a:pPr>
            <a:endParaRPr lang="en-US" sz="2000"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#endif</a:t>
            </a:r>
          </a:p>
        </p:txBody>
      </p:sp>
    </p:spTree>
    <p:extLst>
      <p:ext uri="{BB962C8B-B14F-4D97-AF65-F5344CB8AC3E}">
        <p14:creationId xmlns:p14="http://schemas.microsoft.com/office/powerpoint/2010/main" val="1416593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A3B7EB-1CC6-2A41-85C3-D0E9A8C23CB5}"/>
              </a:ext>
            </a:extLst>
          </p:cNvPr>
          <p:cNvSpPr>
            <a:spLocks noGrp="1"/>
          </p:cNvSpPr>
          <p:nvPr>
            <p:ph idx="1"/>
          </p:nvPr>
        </p:nvSpPr>
        <p:spPr>
          <a:xfrm>
            <a:off x="3488266" y="819806"/>
            <a:ext cx="7865533" cy="4792718"/>
          </a:xfrm>
        </p:spPr>
        <p:txBody>
          <a:bodyPr>
            <a:normAutofit/>
          </a:bodyPr>
          <a:lstStyle/>
          <a:p>
            <a:endParaRPr lang="en-US" dirty="0"/>
          </a:p>
          <a:p>
            <a:pPr marL="0" indent="0" algn="ctr">
              <a:buNone/>
            </a:pPr>
            <a:endParaRPr lang="en-US" dirty="0"/>
          </a:p>
          <a:p>
            <a:pPr marL="0" indent="0">
              <a:buNone/>
            </a:pPr>
            <a:r>
              <a:rPr lang="en-US" dirty="0"/>
              <a:t>More on Constructors:</a:t>
            </a:r>
          </a:p>
          <a:p>
            <a:pPr lvl="1"/>
            <a:r>
              <a:rPr lang="en-US" dirty="0"/>
              <a:t>Parameterized Constructor with Default Value</a:t>
            </a:r>
          </a:p>
          <a:p>
            <a:pPr lvl="1"/>
            <a:r>
              <a:rPr lang="en-US" dirty="0"/>
              <a:t>Constructor with In-Class Initialization</a:t>
            </a:r>
          </a:p>
          <a:p>
            <a:pPr lvl="1"/>
            <a:r>
              <a:rPr lang="en-US" dirty="0"/>
              <a:t>Constructors with Initialization List</a:t>
            </a:r>
          </a:p>
          <a:p>
            <a:pPr marL="0" indent="0">
              <a:buNone/>
            </a:pPr>
            <a:r>
              <a:rPr lang="en-US" dirty="0"/>
              <a:t>Dynamic Memory Allocation</a:t>
            </a:r>
          </a:p>
          <a:p>
            <a:pPr marL="0" indent="0">
              <a:buNone/>
            </a:pPr>
            <a:r>
              <a:rPr lang="en-US" dirty="0"/>
              <a:t>Multi-File Programs</a:t>
            </a:r>
          </a:p>
          <a:p>
            <a:pPr marL="0" indent="0">
              <a:buNone/>
            </a:pPr>
            <a:r>
              <a:rPr lang="en-US" dirty="0"/>
              <a:t>Include Guard</a:t>
            </a:r>
          </a:p>
        </p:txBody>
      </p:sp>
    </p:spTree>
    <p:extLst>
      <p:ext uri="{BB962C8B-B14F-4D97-AF65-F5344CB8AC3E}">
        <p14:creationId xmlns:p14="http://schemas.microsoft.com/office/powerpoint/2010/main" val="3627883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EBDD3-11C9-DE4E-8E15-1E5EB42A4D80}"/>
              </a:ext>
            </a:extLst>
          </p:cNvPr>
          <p:cNvSpPr>
            <a:spLocks noGrp="1"/>
          </p:cNvSpPr>
          <p:nvPr>
            <p:ph type="title"/>
          </p:nvPr>
        </p:nvSpPr>
        <p:spPr>
          <a:xfrm>
            <a:off x="463061" y="321689"/>
            <a:ext cx="10515600" cy="1014224"/>
          </a:xfrm>
        </p:spPr>
        <p:txBody>
          <a:bodyPr/>
          <a:lstStyle/>
          <a:p>
            <a:r>
              <a:rPr lang="en-US" dirty="0"/>
              <a:t>Constructors</a:t>
            </a:r>
          </a:p>
        </p:txBody>
      </p:sp>
      <p:sp>
        <p:nvSpPr>
          <p:cNvPr id="3" name="Content Placeholder 2">
            <a:extLst>
              <a:ext uri="{FF2B5EF4-FFF2-40B4-BE49-F238E27FC236}">
                <a16:creationId xmlns:a16="http://schemas.microsoft.com/office/drawing/2014/main" id="{F20ECA65-F40C-6948-9E5C-E91B9C6CBBA9}"/>
              </a:ext>
            </a:extLst>
          </p:cNvPr>
          <p:cNvSpPr>
            <a:spLocks noGrp="1"/>
          </p:cNvSpPr>
          <p:nvPr>
            <p:ph idx="1"/>
          </p:nvPr>
        </p:nvSpPr>
        <p:spPr>
          <a:xfrm>
            <a:off x="463061" y="1781907"/>
            <a:ext cx="10515600" cy="4730439"/>
          </a:xfrm>
        </p:spPr>
        <p:txBody>
          <a:bodyPr>
            <a:normAutofit/>
          </a:bodyPr>
          <a:lstStyle/>
          <a:p>
            <a:r>
              <a:rPr lang="en-US" dirty="0"/>
              <a:t>As you now know, a class may have many constructors.  Once you create parameterized constructors, you lose the default one provided by the compiler, so you then have to define your own default constructor.</a:t>
            </a:r>
          </a:p>
          <a:p>
            <a:r>
              <a:rPr lang="en-US" dirty="0"/>
              <a:t>A class can have only ONE default constructor.</a:t>
            </a:r>
          </a:p>
          <a:p>
            <a:r>
              <a:rPr lang="en-US" dirty="0"/>
              <a:t>You can define a default constructor with parameters if all the parameters have default values, so that it can be called with no arguments.  But, if you have one like this, you CANNOT have one with no arguments.</a:t>
            </a:r>
          </a:p>
          <a:p>
            <a:pPr marL="0" indent="0">
              <a:buNone/>
            </a:pPr>
            <a:endParaRPr lang="en-US" dirty="0"/>
          </a:p>
          <a:p>
            <a:pPr marL="0" indent="0">
              <a:buNone/>
            </a:pPr>
            <a:endParaRPr lang="en-US" dirty="0"/>
          </a:p>
          <a:p>
            <a:endParaRPr lang="en-US"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a:p>
            <a:pPr marL="0" indent="0">
              <a:buNone/>
            </a:pPr>
            <a:endParaRPr lang="en-US" dirty="0"/>
          </a:p>
        </p:txBody>
      </p:sp>
    </p:spTree>
    <p:extLst>
      <p:ext uri="{BB962C8B-B14F-4D97-AF65-F5344CB8AC3E}">
        <p14:creationId xmlns:p14="http://schemas.microsoft.com/office/powerpoint/2010/main" val="2461964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EBDD3-11C9-DE4E-8E15-1E5EB42A4D80}"/>
              </a:ext>
            </a:extLst>
          </p:cNvPr>
          <p:cNvSpPr>
            <a:spLocks noGrp="1"/>
          </p:cNvSpPr>
          <p:nvPr>
            <p:ph type="title"/>
          </p:nvPr>
        </p:nvSpPr>
        <p:spPr>
          <a:xfrm>
            <a:off x="87924" y="148956"/>
            <a:ext cx="11119338" cy="1014224"/>
          </a:xfrm>
        </p:spPr>
        <p:txBody>
          <a:bodyPr/>
          <a:lstStyle/>
          <a:p>
            <a:r>
              <a:rPr lang="en-US" dirty="0"/>
              <a:t>Parameterized Constructor with Default Value</a:t>
            </a:r>
          </a:p>
        </p:txBody>
      </p:sp>
      <p:sp>
        <p:nvSpPr>
          <p:cNvPr id="3" name="Content Placeholder 2">
            <a:extLst>
              <a:ext uri="{FF2B5EF4-FFF2-40B4-BE49-F238E27FC236}">
                <a16:creationId xmlns:a16="http://schemas.microsoft.com/office/drawing/2014/main" id="{F20ECA65-F40C-6948-9E5C-E91B9C6CBBA9}"/>
              </a:ext>
            </a:extLst>
          </p:cNvPr>
          <p:cNvSpPr>
            <a:spLocks noGrp="1"/>
          </p:cNvSpPr>
          <p:nvPr>
            <p:ph idx="1"/>
          </p:nvPr>
        </p:nvSpPr>
        <p:spPr>
          <a:xfrm>
            <a:off x="87924" y="1163180"/>
            <a:ext cx="12016152" cy="5236772"/>
          </a:xfrm>
        </p:spPr>
        <p:txBody>
          <a:bodyPr>
            <a:normAutofit/>
          </a:bodyPr>
          <a:lstStyle/>
          <a:p>
            <a:r>
              <a:rPr lang="en-US" dirty="0"/>
              <a:t>Remember the Square class from the last set of slides?  The left box shows the addition of a default constructor.  The right box shows a parameterized constructor (conversion constructor) with a default value.</a:t>
            </a:r>
          </a:p>
          <a:p>
            <a:pPr marL="0" indent="0">
              <a:buNone/>
            </a:pPr>
            <a:endParaRPr lang="en-US" dirty="0"/>
          </a:p>
          <a:p>
            <a:endParaRPr lang="en-US"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a:p>
            <a:pPr marL="0" indent="0">
              <a:buNone/>
            </a:pPr>
            <a:endParaRPr lang="en-US" dirty="0"/>
          </a:p>
        </p:txBody>
      </p:sp>
      <p:sp>
        <p:nvSpPr>
          <p:cNvPr id="4" name="Content Placeholder 2">
            <a:extLst>
              <a:ext uri="{FF2B5EF4-FFF2-40B4-BE49-F238E27FC236}">
                <a16:creationId xmlns:a16="http://schemas.microsoft.com/office/drawing/2014/main" id="{DBFF7379-31D6-534B-AA1F-D69E858F8504}"/>
              </a:ext>
            </a:extLst>
          </p:cNvPr>
          <p:cNvSpPr txBox="1">
            <a:spLocks/>
          </p:cNvSpPr>
          <p:nvPr/>
        </p:nvSpPr>
        <p:spPr>
          <a:xfrm>
            <a:off x="87924" y="2475316"/>
            <a:ext cx="5545014" cy="4233728"/>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ourier New" panose="02070309020205020404" pitchFamily="49" charset="0"/>
                <a:cs typeface="Courier New" panose="02070309020205020404" pitchFamily="49" charset="0"/>
              </a:rPr>
              <a:t>class Square {</a:t>
            </a:r>
          </a:p>
          <a:p>
            <a:pPr marL="0" indent="0">
              <a:buNone/>
            </a:pPr>
            <a:r>
              <a:rPr lang="en-US" sz="2000" dirty="0">
                <a:latin typeface="Courier New" panose="02070309020205020404" pitchFamily="49" charset="0"/>
                <a:cs typeface="Courier New" panose="02070309020205020404" pitchFamily="49" charset="0"/>
              </a:rPr>
              <a:t>   private:</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side;</a:t>
            </a:r>
          </a:p>
          <a:p>
            <a:pPr marL="0" indent="0">
              <a:buNone/>
            </a:pPr>
            <a:r>
              <a:rPr lang="en-US" sz="2000" dirty="0">
                <a:latin typeface="Courier New" panose="02070309020205020404" pitchFamily="49" charset="0"/>
                <a:cs typeface="Courier New" panose="02070309020205020404" pitchFamily="49" charset="0"/>
              </a:rPr>
              <a:t>   public:</a:t>
            </a:r>
          </a:p>
          <a:p>
            <a:pPr marL="0" indent="0">
              <a:buNone/>
            </a:pPr>
            <a:r>
              <a:rPr lang="en-US" sz="2000" dirty="0">
                <a:latin typeface="Courier New" panose="02070309020205020404" pitchFamily="49" charset="0"/>
                <a:cs typeface="Courier New" panose="02070309020205020404" pitchFamily="49" charset="0"/>
              </a:rPr>
              <a:t>      Square() { side = 0; }</a:t>
            </a:r>
          </a:p>
          <a:p>
            <a:pPr marL="0" indent="0">
              <a:buNone/>
            </a:pPr>
            <a:r>
              <a:rPr lang="en-US" sz="2000" dirty="0">
                <a:latin typeface="Courier New" panose="02070309020205020404" pitchFamily="49" charset="0"/>
                <a:cs typeface="Courier New" panose="02070309020205020404" pitchFamily="49" charset="0"/>
              </a:rPr>
              <a:t>      Square(</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 { side = s; } </a:t>
            </a:r>
          </a:p>
          <a:p>
            <a:pPr marL="0" indent="0">
              <a:buNone/>
            </a:pPr>
            <a:r>
              <a:rPr lang="en-US" sz="2000" dirty="0">
                <a:latin typeface="Courier New" panose="02070309020205020404" pitchFamily="49" charset="0"/>
                <a:cs typeface="Courier New" panose="02070309020205020404" pitchFamily="49" charset="0"/>
              </a:rPr>
              <a:t>      void </a:t>
            </a:r>
            <a:r>
              <a:rPr lang="en-US" sz="2000" dirty="0" err="1">
                <a:latin typeface="Courier New" panose="02070309020205020404" pitchFamily="49" charset="0"/>
                <a:cs typeface="Courier New" panose="02070309020205020404" pitchFamily="49" charset="0"/>
              </a:rPr>
              <a:t>setSide</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getSide</a:t>
            </a: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 );</a:t>
            </a:r>
          </a:p>
          <a:p>
            <a:pPr marL="0" indent="0">
              <a:buNone/>
            </a:pPr>
            <a:r>
              <a:rPr lang="en-US" sz="2000" dirty="0">
                <a:latin typeface="Courier New" panose="02070309020205020404" pitchFamily="49" charset="0"/>
                <a:cs typeface="Courier New" panose="02070309020205020404" pitchFamily="49" charset="0"/>
              </a:rPr>
              <a:t>};</a:t>
            </a:r>
          </a:p>
        </p:txBody>
      </p:sp>
      <p:sp>
        <p:nvSpPr>
          <p:cNvPr id="5" name="Content Placeholder 2">
            <a:extLst>
              <a:ext uri="{FF2B5EF4-FFF2-40B4-BE49-F238E27FC236}">
                <a16:creationId xmlns:a16="http://schemas.microsoft.com/office/drawing/2014/main" id="{B4EC6AE9-3168-0443-AF4A-D9DEFC3801BF}"/>
              </a:ext>
            </a:extLst>
          </p:cNvPr>
          <p:cNvSpPr txBox="1">
            <a:spLocks/>
          </p:cNvSpPr>
          <p:nvPr/>
        </p:nvSpPr>
        <p:spPr>
          <a:xfrm>
            <a:off x="5632938" y="2475316"/>
            <a:ext cx="6471138" cy="4233728"/>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ourier New" panose="02070309020205020404" pitchFamily="49" charset="0"/>
                <a:cs typeface="Courier New" panose="02070309020205020404" pitchFamily="49" charset="0"/>
              </a:rPr>
              <a:t>class Square {</a:t>
            </a:r>
          </a:p>
          <a:p>
            <a:pPr marL="0" indent="0">
              <a:buNone/>
            </a:pPr>
            <a:r>
              <a:rPr lang="en-US" sz="2000" dirty="0">
                <a:latin typeface="Courier New" panose="02070309020205020404" pitchFamily="49" charset="0"/>
                <a:cs typeface="Courier New" panose="02070309020205020404" pitchFamily="49" charset="0"/>
              </a:rPr>
              <a:t>   private:</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side;</a:t>
            </a:r>
          </a:p>
          <a:p>
            <a:pPr marL="0" indent="0">
              <a:buNone/>
            </a:pPr>
            <a:r>
              <a:rPr lang="en-US" sz="2000" dirty="0">
                <a:latin typeface="Courier New" panose="02070309020205020404" pitchFamily="49" charset="0"/>
                <a:cs typeface="Courier New" panose="02070309020205020404" pitchFamily="49" charset="0"/>
              </a:rPr>
              <a:t>   public:</a:t>
            </a:r>
          </a:p>
          <a:p>
            <a:pPr marL="0" indent="0">
              <a:buNone/>
            </a:pPr>
            <a:r>
              <a:rPr lang="en-US" sz="2000" dirty="0">
                <a:latin typeface="Courier New" panose="02070309020205020404" pitchFamily="49" charset="0"/>
                <a:cs typeface="Courier New" panose="02070309020205020404" pitchFamily="49" charset="0"/>
              </a:rPr>
              <a:t>      </a:t>
            </a:r>
            <a:r>
              <a:rPr lang="en-US" sz="2000" dirty="0">
                <a:solidFill>
                  <a:srgbClr val="0432FF"/>
                </a:solidFill>
                <a:latin typeface="Courier New" panose="02070309020205020404" pitchFamily="49" charset="0"/>
                <a:cs typeface="Courier New" panose="02070309020205020404" pitchFamily="49" charset="0"/>
              </a:rPr>
              <a:t>Square() { side = 0; }  // illegal</a:t>
            </a:r>
          </a:p>
          <a:p>
            <a:pPr marL="0" indent="0">
              <a:buNone/>
            </a:pPr>
            <a:r>
              <a:rPr lang="en-US" sz="2000" dirty="0">
                <a:latin typeface="Courier New" panose="02070309020205020404" pitchFamily="49" charset="0"/>
                <a:cs typeface="Courier New" panose="02070309020205020404" pitchFamily="49" charset="0"/>
              </a:rPr>
              <a:t>      Square(</a:t>
            </a:r>
            <a:r>
              <a:rPr lang="en-US" sz="2000" dirty="0" err="1">
                <a:solidFill>
                  <a:schemeClr val="accent2"/>
                </a:solidFill>
                <a:latin typeface="Courier New" panose="02070309020205020404" pitchFamily="49" charset="0"/>
                <a:cs typeface="Courier New" panose="02070309020205020404" pitchFamily="49" charset="0"/>
              </a:rPr>
              <a:t>int</a:t>
            </a:r>
            <a:r>
              <a:rPr lang="en-US" sz="2000" dirty="0">
                <a:solidFill>
                  <a:schemeClr val="accent2"/>
                </a:solidFill>
                <a:latin typeface="Courier New" panose="02070309020205020404" pitchFamily="49" charset="0"/>
                <a:cs typeface="Courier New" panose="02070309020205020404" pitchFamily="49" charset="0"/>
              </a:rPr>
              <a:t> s = 0</a:t>
            </a:r>
            <a:r>
              <a:rPr lang="en-US" sz="2000" dirty="0">
                <a:latin typeface="Courier New" panose="02070309020205020404" pitchFamily="49" charset="0"/>
                <a:cs typeface="Courier New" panose="02070309020205020404" pitchFamily="49" charset="0"/>
              </a:rPr>
              <a:t>) { side = s; } </a:t>
            </a:r>
          </a:p>
          <a:p>
            <a:pPr marL="0" indent="0">
              <a:buNone/>
            </a:pPr>
            <a:r>
              <a:rPr lang="en-US" sz="2000" dirty="0">
                <a:latin typeface="Courier New" panose="02070309020205020404" pitchFamily="49" charset="0"/>
                <a:cs typeface="Courier New" panose="02070309020205020404" pitchFamily="49" charset="0"/>
              </a:rPr>
              <a:t>      void </a:t>
            </a:r>
            <a:r>
              <a:rPr lang="en-US" sz="2000" dirty="0" err="1">
                <a:latin typeface="Courier New" panose="02070309020205020404" pitchFamily="49" charset="0"/>
                <a:cs typeface="Courier New" panose="02070309020205020404" pitchFamily="49" charset="0"/>
              </a:rPr>
              <a:t>setSide</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getSide</a:t>
            </a: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 );</a:t>
            </a:r>
          </a:p>
          <a:p>
            <a:pPr marL="0" indent="0">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228525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EBDD3-11C9-DE4E-8E15-1E5EB42A4D80}"/>
              </a:ext>
            </a:extLst>
          </p:cNvPr>
          <p:cNvSpPr>
            <a:spLocks noGrp="1"/>
          </p:cNvSpPr>
          <p:nvPr>
            <p:ph type="title"/>
          </p:nvPr>
        </p:nvSpPr>
        <p:spPr>
          <a:xfrm>
            <a:off x="87924" y="148956"/>
            <a:ext cx="11119338" cy="1014224"/>
          </a:xfrm>
        </p:spPr>
        <p:txBody>
          <a:bodyPr/>
          <a:lstStyle/>
          <a:p>
            <a:r>
              <a:rPr lang="en-US" dirty="0"/>
              <a:t>Constructor with In-Class Initialization</a:t>
            </a:r>
          </a:p>
        </p:txBody>
      </p:sp>
      <p:sp>
        <p:nvSpPr>
          <p:cNvPr id="3" name="Content Placeholder 2">
            <a:extLst>
              <a:ext uri="{FF2B5EF4-FFF2-40B4-BE49-F238E27FC236}">
                <a16:creationId xmlns:a16="http://schemas.microsoft.com/office/drawing/2014/main" id="{F20ECA65-F40C-6948-9E5C-E91B9C6CBBA9}"/>
              </a:ext>
            </a:extLst>
          </p:cNvPr>
          <p:cNvSpPr>
            <a:spLocks noGrp="1"/>
          </p:cNvSpPr>
          <p:nvPr>
            <p:ph idx="1"/>
          </p:nvPr>
        </p:nvSpPr>
        <p:spPr>
          <a:xfrm>
            <a:off x="87924" y="1163180"/>
            <a:ext cx="12016152" cy="5236772"/>
          </a:xfrm>
        </p:spPr>
        <p:txBody>
          <a:bodyPr>
            <a:normAutofit/>
          </a:bodyPr>
          <a:lstStyle/>
          <a:p>
            <a:r>
              <a:rPr lang="en-US" dirty="0"/>
              <a:t>If there are no parameterized constructors, you can initialize a private data member in-class.  This will replace the default constructor provided by the system. (C++11)</a:t>
            </a:r>
          </a:p>
          <a:p>
            <a:pPr marL="0" indent="0">
              <a:buNone/>
            </a:pPr>
            <a:endParaRPr lang="en-US" dirty="0"/>
          </a:p>
          <a:p>
            <a:endParaRPr lang="en-US"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a:p>
            <a:pPr marL="0" indent="0">
              <a:buNone/>
            </a:pPr>
            <a:endParaRPr lang="en-US" dirty="0"/>
          </a:p>
        </p:txBody>
      </p:sp>
      <p:sp>
        <p:nvSpPr>
          <p:cNvPr id="4" name="Content Placeholder 2">
            <a:extLst>
              <a:ext uri="{FF2B5EF4-FFF2-40B4-BE49-F238E27FC236}">
                <a16:creationId xmlns:a16="http://schemas.microsoft.com/office/drawing/2014/main" id="{DBFF7379-31D6-534B-AA1F-D69E858F8504}"/>
              </a:ext>
            </a:extLst>
          </p:cNvPr>
          <p:cNvSpPr txBox="1">
            <a:spLocks/>
          </p:cNvSpPr>
          <p:nvPr/>
        </p:nvSpPr>
        <p:spPr>
          <a:xfrm>
            <a:off x="87924" y="2475316"/>
            <a:ext cx="8188568" cy="4233728"/>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ourier New" panose="02070309020205020404" pitchFamily="49" charset="0"/>
                <a:cs typeface="Courier New" panose="02070309020205020404" pitchFamily="49" charset="0"/>
              </a:rPr>
              <a:t>class Square {</a:t>
            </a:r>
          </a:p>
          <a:p>
            <a:pPr marL="0" indent="0">
              <a:buNone/>
            </a:pPr>
            <a:r>
              <a:rPr lang="en-US" sz="2000" dirty="0">
                <a:latin typeface="Courier New" panose="02070309020205020404" pitchFamily="49" charset="0"/>
                <a:cs typeface="Courier New" panose="02070309020205020404" pitchFamily="49" charset="0"/>
              </a:rPr>
              <a:t>   private:</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side {10};</a:t>
            </a:r>
          </a:p>
          <a:p>
            <a:pPr marL="0" indent="0">
              <a:buNone/>
            </a:pPr>
            <a:r>
              <a:rPr lang="en-US" sz="2000" dirty="0">
                <a:latin typeface="Courier New" panose="02070309020205020404" pitchFamily="49" charset="0"/>
                <a:cs typeface="Courier New" panose="02070309020205020404" pitchFamily="49" charset="0"/>
              </a:rPr>
              <a:t>   public:</a:t>
            </a:r>
          </a:p>
          <a:p>
            <a:pPr marL="0" indent="0">
              <a:buNone/>
            </a:pPr>
            <a:r>
              <a:rPr lang="en-US" sz="2000" dirty="0">
                <a:latin typeface="Courier New" panose="02070309020205020404" pitchFamily="49" charset="0"/>
                <a:cs typeface="Courier New" panose="02070309020205020404" pitchFamily="49" charset="0"/>
              </a:rPr>
              <a:t>      void </a:t>
            </a:r>
            <a:r>
              <a:rPr lang="en-US" sz="2000" dirty="0" err="1">
                <a:latin typeface="Courier New" panose="02070309020205020404" pitchFamily="49" charset="0"/>
                <a:cs typeface="Courier New" panose="02070309020205020404" pitchFamily="49" charset="0"/>
              </a:rPr>
              <a:t>setSide</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getSide</a:t>
            </a: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 );</a:t>
            </a:r>
          </a:p>
          <a:p>
            <a:pPr marL="0" indent="0">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476766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EBDD3-11C9-DE4E-8E15-1E5EB42A4D80}"/>
              </a:ext>
            </a:extLst>
          </p:cNvPr>
          <p:cNvSpPr>
            <a:spLocks noGrp="1"/>
          </p:cNvSpPr>
          <p:nvPr>
            <p:ph type="title"/>
          </p:nvPr>
        </p:nvSpPr>
        <p:spPr>
          <a:xfrm>
            <a:off x="87924" y="148956"/>
            <a:ext cx="11119338" cy="1014224"/>
          </a:xfrm>
        </p:spPr>
        <p:txBody>
          <a:bodyPr/>
          <a:lstStyle/>
          <a:p>
            <a:r>
              <a:rPr lang="en-US" dirty="0"/>
              <a:t>Constructors with Initialization List</a:t>
            </a:r>
          </a:p>
        </p:txBody>
      </p:sp>
      <p:sp>
        <p:nvSpPr>
          <p:cNvPr id="3" name="Content Placeholder 2">
            <a:extLst>
              <a:ext uri="{FF2B5EF4-FFF2-40B4-BE49-F238E27FC236}">
                <a16:creationId xmlns:a16="http://schemas.microsoft.com/office/drawing/2014/main" id="{F20ECA65-F40C-6948-9E5C-E91B9C6CBBA9}"/>
              </a:ext>
            </a:extLst>
          </p:cNvPr>
          <p:cNvSpPr>
            <a:spLocks noGrp="1"/>
          </p:cNvSpPr>
          <p:nvPr>
            <p:ph idx="1"/>
          </p:nvPr>
        </p:nvSpPr>
        <p:spPr>
          <a:xfrm>
            <a:off x="87924" y="961292"/>
            <a:ext cx="12016152" cy="5438660"/>
          </a:xfrm>
        </p:spPr>
        <p:txBody>
          <a:bodyPr>
            <a:normAutofit/>
          </a:bodyPr>
          <a:lstStyle/>
          <a:p>
            <a:r>
              <a:rPr lang="en-US" dirty="0"/>
              <a:t>You can also provide an initialization list with the constructor, as shown below. (C++11)</a:t>
            </a:r>
          </a:p>
          <a:p>
            <a:r>
              <a:rPr lang="en-US" dirty="0"/>
              <a:t>Only constructors take member initializers.</a:t>
            </a:r>
          </a:p>
          <a:p>
            <a:pPr marL="0" indent="0">
              <a:buNone/>
            </a:pPr>
            <a:endParaRPr lang="en-US" dirty="0"/>
          </a:p>
          <a:p>
            <a:endParaRPr lang="en-US"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a:p>
            <a:pPr marL="0" indent="0">
              <a:buNone/>
            </a:pPr>
            <a:endParaRPr lang="en-US" dirty="0"/>
          </a:p>
        </p:txBody>
      </p:sp>
      <p:sp>
        <p:nvSpPr>
          <p:cNvPr id="4" name="Content Placeholder 2">
            <a:extLst>
              <a:ext uri="{FF2B5EF4-FFF2-40B4-BE49-F238E27FC236}">
                <a16:creationId xmlns:a16="http://schemas.microsoft.com/office/drawing/2014/main" id="{DBFF7379-31D6-534B-AA1F-D69E858F8504}"/>
              </a:ext>
            </a:extLst>
          </p:cNvPr>
          <p:cNvSpPr txBox="1">
            <a:spLocks/>
          </p:cNvSpPr>
          <p:nvPr/>
        </p:nvSpPr>
        <p:spPr>
          <a:xfrm>
            <a:off x="87925" y="2475316"/>
            <a:ext cx="5328138" cy="4233728"/>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ourier New" panose="02070309020205020404" pitchFamily="49" charset="0"/>
                <a:cs typeface="Courier New" panose="02070309020205020404" pitchFamily="49" charset="0"/>
              </a:rPr>
              <a:t>class Square {</a:t>
            </a:r>
          </a:p>
          <a:p>
            <a:pPr marL="0" indent="0">
              <a:buNone/>
            </a:pPr>
            <a:r>
              <a:rPr lang="en-US" sz="2000" dirty="0">
                <a:latin typeface="Courier New" panose="02070309020205020404" pitchFamily="49" charset="0"/>
                <a:cs typeface="Courier New" panose="02070309020205020404" pitchFamily="49" charset="0"/>
              </a:rPr>
              <a:t>   private:</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side;</a:t>
            </a:r>
          </a:p>
          <a:p>
            <a:pPr marL="0" indent="0">
              <a:buNone/>
            </a:pPr>
            <a:r>
              <a:rPr lang="en-US" sz="2000" dirty="0">
                <a:latin typeface="Courier New" panose="02070309020205020404" pitchFamily="49" charset="0"/>
                <a:cs typeface="Courier New" panose="02070309020205020404" pitchFamily="49" charset="0"/>
              </a:rPr>
              <a:t>   public:</a:t>
            </a:r>
          </a:p>
          <a:p>
            <a:pPr marL="0" indent="0">
              <a:buNone/>
            </a:pPr>
            <a:r>
              <a:rPr lang="en-US" sz="2000" dirty="0">
                <a:latin typeface="Courier New" panose="02070309020205020404" pitchFamily="49" charset="0"/>
                <a:cs typeface="Courier New" panose="02070309020205020404" pitchFamily="49" charset="0"/>
              </a:rPr>
              <a:t>      Square() : side{0} {;} </a:t>
            </a:r>
          </a:p>
          <a:p>
            <a:pPr marL="0" indent="0">
              <a:buNone/>
            </a:pPr>
            <a:r>
              <a:rPr lang="en-US" sz="2000" dirty="0">
                <a:latin typeface="Courier New" panose="02070309020205020404" pitchFamily="49" charset="0"/>
                <a:cs typeface="Courier New" panose="02070309020205020404" pitchFamily="49" charset="0"/>
              </a:rPr>
              <a:t>      Square(</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 : side{s} {;} </a:t>
            </a:r>
          </a:p>
          <a:p>
            <a:pPr marL="0" indent="0">
              <a:buNone/>
            </a:pPr>
            <a:r>
              <a:rPr lang="en-US" sz="2000" dirty="0">
                <a:latin typeface="Courier New" panose="02070309020205020404" pitchFamily="49" charset="0"/>
                <a:cs typeface="Courier New" panose="02070309020205020404" pitchFamily="49" charset="0"/>
              </a:rPr>
              <a:t>      void </a:t>
            </a:r>
            <a:r>
              <a:rPr lang="en-US" sz="2000" dirty="0" err="1">
                <a:latin typeface="Courier New" panose="02070309020205020404" pitchFamily="49" charset="0"/>
                <a:cs typeface="Courier New" panose="02070309020205020404" pitchFamily="49" charset="0"/>
              </a:rPr>
              <a:t>setSide</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getSide</a:t>
            </a: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 );</a:t>
            </a:r>
          </a:p>
          <a:p>
            <a:pPr marL="0" indent="0">
              <a:buNone/>
            </a:pPr>
            <a:r>
              <a:rPr lang="en-US" sz="2000" dirty="0">
                <a:latin typeface="Courier New" panose="02070309020205020404" pitchFamily="49" charset="0"/>
                <a:cs typeface="Courier New" panose="02070309020205020404" pitchFamily="49" charset="0"/>
              </a:rPr>
              <a:t>};</a:t>
            </a:r>
          </a:p>
        </p:txBody>
      </p:sp>
      <p:sp>
        <p:nvSpPr>
          <p:cNvPr id="6" name="Content Placeholder 2">
            <a:extLst>
              <a:ext uri="{FF2B5EF4-FFF2-40B4-BE49-F238E27FC236}">
                <a16:creationId xmlns:a16="http://schemas.microsoft.com/office/drawing/2014/main" id="{A2C26104-3BC5-A548-B573-65972CEB5700}"/>
              </a:ext>
            </a:extLst>
          </p:cNvPr>
          <p:cNvSpPr txBox="1">
            <a:spLocks/>
          </p:cNvSpPr>
          <p:nvPr/>
        </p:nvSpPr>
        <p:spPr>
          <a:xfrm>
            <a:off x="5416063" y="2475316"/>
            <a:ext cx="6471138" cy="4233728"/>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ourier New" panose="02070309020205020404" pitchFamily="49" charset="0"/>
                <a:cs typeface="Courier New" panose="02070309020205020404" pitchFamily="49" charset="0"/>
              </a:rPr>
              <a:t>class Square {</a:t>
            </a:r>
          </a:p>
          <a:p>
            <a:pPr marL="0" indent="0">
              <a:buNone/>
            </a:pPr>
            <a:r>
              <a:rPr lang="en-US" sz="2000" dirty="0">
                <a:latin typeface="Courier New" panose="02070309020205020404" pitchFamily="49" charset="0"/>
                <a:cs typeface="Courier New" panose="02070309020205020404" pitchFamily="49" charset="0"/>
              </a:rPr>
              <a:t>   private:</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side;</a:t>
            </a:r>
          </a:p>
          <a:p>
            <a:pPr marL="0" indent="0">
              <a:buNone/>
            </a:pPr>
            <a:r>
              <a:rPr lang="en-US" sz="2000" dirty="0">
                <a:latin typeface="Courier New" panose="02070309020205020404" pitchFamily="49" charset="0"/>
                <a:cs typeface="Courier New" panose="02070309020205020404" pitchFamily="49" charset="0"/>
              </a:rPr>
              <a:t>   public:</a:t>
            </a:r>
          </a:p>
          <a:p>
            <a:pPr marL="0" indent="0">
              <a:buNone/>
            </a:pPr>
            <a:r>
              <a:rPr lang="en-US" sz="2000" dirty="0">
                <a:latin typeface="Courier New" panose="02070309020205020404" pitchFamily="49" charset="0"/>
                <a:cs typeface="Courier New" panose="02070309020205020404" pitchFamily="49" charset="0"/>
              </a:rPr>
              <a:t>     </a:t>
            </a:r>
            <a:endParaRPr lang="en-US" sz="2000" dirty="0">
              <a:solidFill>
                <a:srgbClr val="0432FF"/>
              </a:solidFill>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      Square(</a:t>
            </a:r>
            <a:r>
              <a:rPr lang="en-US" sz="2000" dirty="0" err="1">
                <a:solidFill>
                  <a:schemeClr val="accent2"/>
                </a:solidFill>
                <a:latin typeface="Courier New" panose="02070309020205020404" pitchFamily="49" charset="0"/>
                <a:cs typeface="Courier New" panose="02070309020205020404" pitchFamily="49" charset="0"/>
              </a:rPr>
              <a:t>int</a:t>
            </a:r>
            <a:r>
              <a:rPr lang="en-US" sz="2000" dirty="0">
                <a:solidFill>
                  <a:schemeClr val="accent2"/>
                </a:solidFill>
                <a:latin typeface="Courier New" panose="02070309020205020404" pitchFamily="49" charset="0"/>
                <a:cs typeface="Courier New" panose="02070309020205020404" pitchFamily="49" charset="0"/>
              </a:rPr>
              <a:t> s = 0</a:t>
            </a:r>
            <a:r>
              <a:rPr lang="en-US" sz="2000" dirty="0">
                <a:latin typeface="Courier New" panose="02070309020205020404" pitchFamily="49" charset="0"/>
                <a:cs typeface="Courier New" panose="02070309020205020404" pitchFamily="49" charset="0"/>
              </a:rPr>
              <a:t>) : side{s} {;}</a:t>
            </a:r>
          </a:p>
          <a:p>
            <a:pPr marL="0" indent="0">
              <a:buNone/>
            </a:pPr>
            <a:r>
              <a:rPr lang="en-US" sz="2000" dirty="0">
                <a:latin typeface="Courier New" panose="02070309020205020404" pitchFamily="49" charset="0"/>
                <a:cs typeface="Courier New" panose="02070309020205020404" pitchFamily="49" charset="0"/>
              </a:rPr>
              <a:t>      void </a:t>
            </a:r>
            <a:r>
              <a:rPr lang="en-US" sz="2000" dirty="0" err="1">
                <a:latin typeface="Courier New" panose="02070309020205020404" pitchFamily="49" charset="0"/>
                <a:cs typeface="Courier New" panose="02070309020205020404" pitchFamily="49" charset="0"/>
              </a:rPr>
              <a:t>setSide</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getSide</a:t>
            </a: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 );</a:t>
            </a:r>
          </a:p>
          <a:p>
            <a:pPr marL="0" indent="0">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160341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EBDD3-11C9-DE4E-8E15-1E5EB42A4D80}"/>
              </a:ext>
            </a:extLst>
          </p:cNvPr>
          <p:cNvSpPr>
            <a:spLocks noGrp="1"/>
          </p:cNvSpPr>
          <p:nvPr>
            <p:ph type="title"/>
          </p:nvPr>
        </p:nvSpPr>
        <p:spPr>
          <a:xfrm>
            <a:off x="87924" y="148956"/>
            <a:ext cx="11119338" cy="1014224"/>
          </a:xfrm>
        </p:spPr>
        <p:txBody>
          <a:bodyPr/>
          <a:lstStyle/>
          <a:p>
            <a:r>
              <a:rPr lang="en-US" dirty="0"/>
              <a:t>Constructors with Initialization List</a:t>
            </a:r>
          </a:p>
        </p:txBody>
      </p:sp>
      <p:sp>
        <p:nvSpPr>
          <p:cNvPr id="3" name="Content Placeholder 2">
            <a:extLst>
              <a:ext uri="{FF2B5EF4-FFF2-40B4-BE49-F238E27FC236}">
                <a16:creationId xmlns:a16="http://schemas.microsoft.com/office/drawing/2014/main" id="{F20ECA65-F40C-6948-9E5C-E91B9C6CBBA9}"/>
              </a:ext>
            </a:extLst>
          </p:cNvPr>
          <p:cNvSpPr>
            <a:spLocks noGrp="1"/>
          </p:cNvSpPr>
          <p:nvPr>
            <p:ph idx="1"/>
          </p:nvPr>
        </p:nvSpPr>
        <p:spPr>
          <a:xfrm>
            <a:off x="87924" y="961292"/>
            <a:ext cx="12016152" cy="5438660"/>
          </a:xfrm>
        </p:spPr>
        <p:txBody>
          <a:bodyPr>
            <a:normAutofit/>
          </a:bodyPr>
          <a:lstStyle/>
          <a:p>
            <a:r>
              <a:rPr lang="en-US" dirty="0"/>
              <a:t>When there are multiple data members, use a comma-separated list</a:t>
            </a:r>
          </a:p>
          <a:p>
            <a:pPr marL="0" indent="0">
              <a:buNone/>
            </a:pPr>
            <a:endParaRPr lang="en-US" dirty="0"/>
          </a:p>
          <a:p>
            <a:endParaRPr lang="en-US"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a:p>
            <a:pPr marL="0" indent="0">
              <a:buNone/>
            </a:pPr>
            <a:endParaRPr lang="en-US" dirty="0"/>
          </a:p>
        </p:txBody>
      </p:sp>
      <p:sp>
        <p:nvSpPr>
          <p:cNvPr id="4" name="Content Placeholder 2">
            <a:extLst>
              <a:ext uri="{FF2B5EF4-FFF2-40B4-BE49-F238E27FC236}">
                <a16:creationId xmlns:a16="http://schemas.microsoft.com/office/drawing/2014/main" id="{DBFF7379-31D6-534B-AA1F-D69E858F8504}"/>
              </a:ext>
            </a:extLst>
          </p:cNvPr>
          <p:cNvSpPr txBox="1">
            <a:spLocks/>
          </p:cNvSpPr>
          <p:nvPr/>
        </p:nvSpPr>
        <p:spPr>
          <a:xfrm>
            <a:off x="87925" y="1547446"/>
            <a:ext cx="5328138" cy="5161598"/>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box.h</a:t>
            </a:r>
            <a:endPar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endParaRPr>
          </a:p>
          <a:p>
            <a:pPr marL="0" indent="0">
              <a:spcBef>
                <a:spcPts val="0"/>
              </a:spcBef>
              <a:spcAft>
                <a:spcPts val="200"/>
              </a:spcAft>
              <a:buNone/>
            </a:pPr>
            <a:endPar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endParaRP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class Box  {  </a:t>
            </a: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public: </a:t>
            </a: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2000" dirty="0">
                <a:solidFill>
                  <a:srgbClr val="0033CC"/>
                </a:solidFill>
                <a:latin typeface="Courier New" panose="02070309020205020404" pitchFamily="49" charset="0"/>
                <a:ea typeface="Tahoma" panose="020B0604030504040204" pitchFamily="34" charset="0"/>
                <a:cs typeface="Courier New" panose="02070309020205020404" pitchFamily="49" charset="0"/>
              </a:rPr>
              <a:t>Box();</a:t>
            </a:r>
          </a:p>
          <a:p>
            <a:pPr marL="0" indent="0">
              <a:spcBef>
                <a:spcPts val="0"/>
              </a:spcBef>
              <a:spcAft>
                <a:spcPts val="200"/>
              </a:spcAft>
              <a:buNone/>
            </a:pPr>
            <a:r>
              <a:rPr lang="en-US" sz="2000" dirty="0">
                <a:solidFill>
                  <a:srgbClr val="0033CC"/>
                </a:solidFill>
                <a:latin typeface="Courier New" panose="02070309020205020404" pitchFamily="49" charset="0"/>
                <a:ea typeface="Tahoma" panose="020B0604030504040204" pitchFamily="34" charset="0"/>
                <a:cs typeface="Courier New" panose="02070309020205020404" pitchFamily="49" charset="0"/>
              </a:rPr>
              <a:t>      Box(</a:t>
            </a:r>
            <a:r>
              <a:rPr lang="en-US" sz="2000" dirty="0" err="1">
                <a:solidFill>
                  <a:srgbClr val="0033CC"/>
                </a:solidFill>
                <a:latin typeface="Courier New" panose="02070309020205020404" pitchFamily="49" charset="0"/>
                <a:ea typeface="Tahoma" panose="020B0604030504040204" pitchFamily="34" charset="0"/>
                <a:cs typeface="Courier New" panose="02070309020205020404" pitchFamily="49" charset="0"/>
              </a:rPr>
              <a:t>int</a:t>
            </a:r>
            <a:r>
              <a:rPr lang="en-US" sz="2000" dirty="0">
                <a:solidFill>
                  <a:srgbClr val="0033CC"/>
                </a:solidFill>
                <a:latin typeface="Courier New" panose="02070309020205020404" pitchFamily="49" charset="0"/>
                <a:ea typeface="Tahoma" panose="020B0604030504040204" pitchFamily="34" charset="0"/>
                <a:cs typeface="Courier New" panose="02070309020205020404" pitchFamily="49" charset="0"/>
              </a:rPr>
              <a:t> w, </a:t>
            </a:r>
            <a:r>
              <a:rPr lang="en-US" sz="2000" dirty="0" err="1">
                <a:solidFill>
                  <a:srgbClr val="0033CC"/>
                </a:solidFill>
                <a:latin typeface="Courier New" panose="02070309020205020404" pitchFamily="49" charset="0"/>
                <a:ea typeface="Tahoma" panose="020B0604030504040204" pitchFamily="34" charset="0"/>
                <a:cs typeface="Courier New" panose="02070309020205020404" pitchFamily="49" charset="0"/>
              </a:rPr>
              <a:t>int</a:t>
            </a:r>
            <a:r>
              <a:rPr lang="en-US" sz="2000" dirty="0">
                <a:solidFill>
                  <a:srgbClr val="0033CC"/>
                </a:solidFill>
                <a:latin typeface="Courier New" panose="02070309020205020404" pitchFamily="49" charset="0"/>
                <a:ea typeface="Tahoma" panose="020B0604030504040204" pitchFamily="34" charset="0"/>
                <a:cs typeface="Courier New" panose="02070309020205020404" pitchFamily="49" charset="0"/>
              </a:rPr>
              <a:t> l, </a:t>
            </a:r>
            <a:r>
              <a:rPr lang="en-US" sz="2000" dirty="0" err="1">
                <a:solidFill>
                  <a:srgbClr val="0033CC"/>
                </a:solidFill>
                <a:latin typeface="Courier New" panose="02070309020205020404" pitchFamily="49" charset="0"/>
                <a:ea typeface="Tahoma" panose="020B0604030504040204" pitchFamily="34" charset="0"/>
                <a:cs typeface="Courier New" panose="02070309020205020404" pitchFamily="49" charset="0"/>
              </a:rPr>
              <a:t>int</a:t>
            </a:r>
            <a:r>
              <a:rPr lang="en-US" sz="2000" dirty="0">
                <a:solidFill>
                  <a:srgbClr val="0033CC"/>
                </a:solidFill>
                <a:latin typeface="Courier New" panose="02070309020205020404" pitchFamily="49" charset="0"/>
                <a:ea typeface="Tahoma" panose="020B0604030504040204" pitchFamily="34" charset="0"/>
                <a:cs typeface="Courier New" panose="02070309020205020404" pitchFamily="49" charset="0"/>
              </a:rPr>
              <a:t> h);</a:t>
            </a: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~Box();</a:t>
            </a: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int</a:t>
            </a: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volume();</a:t>
            </a: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void </a:t>
            </a: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set_values</a:t>
            </a: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a:t>
            </a: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int</a:t>
            </a: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w, </a:t>
            </a: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int</a:t>
            </a: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l, </a:t>
            </a: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int</a:t>
            </a: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h);</a:t>
            </a: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private:</a:t>
            </a: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int</a:t>
            </a: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width;</a:t>
            </a: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int</a:t>
            </a: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length;</a:t>
            </a: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int</a:t>
            </a: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height;</a:t>
            </a: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a:t>
            </a:r>
          </a:p>
        </p:txBody>
      </p:sp>
      <p:sp>
        <p:nvSpPr>
          <p:cNvPr id="6" name="Content Placeholder 2">
            <a:extLst>
              <a:ext uri="{FF2B5EF4-FFF2-40B4-BE49-F238E27FC236}">
                <a16:creationId xmlns:a16="http://schemas.microsoft.com/office/drawing/2014/main" id="{A2C26104-3BC5-A548-B573-65972CEB5700}"/>
              </a:ext>
            </a:extLst>
          </p:cNvPr>
          <p:cNvSpPr txBox="1">
            <a:spLocks/>
          </p:cNvSpPr>
          <p:nvPr/>
        </p:nvSpPr>
        <p:spPr>
          <a:xfrm>
            <a:off x="5416063" y="1547446"/>
            <a:ext cx="6471138" cy="5161598"/>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part of </a:t>
            </a: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box.cpp</a:t>
            </a:r>
            <a:endPar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endParaRPr>
          </a:p>
          <a:p>
            <a:pPr marL="0" indent="0">
              <a:buNone/>
            </a:pPr>
            <a:endPar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endParaRPr>
          </a:p>
          <a:p>
            <a:pPr marL="0" indent="0">
              <a:spcBef>
                <a:spcPts val="0"/>
              </a:spcBef>
              <a:buNone/>
            </a:pPr>
            <a:r>
              <a:rPr lang="en-US" sz="2000" dirty="0">
                <a:solidFill>
                  <a:srgbClr val="0033CC"/>
                </a:solidFill>
                <a:latin typeface="Courier New" panose="02070309020205020404" pitchFamily="49" charset="0"/>
                <a:ea typeface="Tahoma" panose="020B0604030504040204" pitchFamily="34" charset="0"/>
                <a:cs typeface="Courier New" panose="02070309020205020404" pitchFamily="49" charset="0"/>
              </a:rPr>
              <a:t>Box::Box() : width{0}, length{0}, </a:t>
            </a:r>
          </a:p>
          <a:p>
            <a:pPr marL="0" indent="0">
              <a:spcBef>
                <a:spcPts val="0"/>
              </a:spcBef>
              <a:buNone/>
            </a:pPr>
            <a:r>
              <a:rPr lang="en-US" sz="2000" dirty="0">
                <a:solidFill>
                  <a:srgbClr val="0033CC"/>
                </a:solidFill>
                <a:latin typeface="Courier New" panose="02070309020205020404" pitchFamily="49" charset="0"/>
                <a:ea typeface="Tahoma" panose="020B0604030504040204" pitchFamily="34" charset="0"/>
                <a:cs typeface="Courier New" panose="02070309020205020404" pitchFamily="49" charset="0"/>
              </a:rPr>
              <a:t>             height{0} {;}</a:t>
            </a:r>
          </a:p>
          <a:p>
            <a:pPr marL="0" indent="0">
              <a:buNone/>
            </a:pPr>
            <a:r>
              <a:rPr lang="en-US" sz="2000" dirty="0">
                <a:solidFill>
                  <a:srgbClr val="0033CC"/>
                </a:solidFill>
                <a:latin typeface="Courier New" panose="02070309020205020404" pitchFamily="49" charset="0"/>
                <a:ea typeface="Tahoma" panose="020B0604030504040204" pitchFamily="34" charset="0"/>
                <a:cs typeface="Courier New" panose="02070309020205020404" pitchFamily="49" charset="0"/>
              </a:rPr>
              <a:t>Box::Box(</a:t>
            </a:r>
            <a:r>
              <a:rPr lang="en-US" sz="2000" dirty="0" err="1">
                <a:solidFill>
                  <a:srgbClr val="0033CC"/>
                </a:solidFill>
                <a:latin typeface="Courier New" panose="02070309020205020404" pitchFamily="49" charset="0"/>
                <a:ea typeface="Tahoma" panose="020B0604030504040204" pitchFamily="34" charset="0"/>
                <a:cs typeface="Courier New" panose="02070309020205020404" pitchFamily="49" charset="0"/>
              </a:rPr>
              <a:t>int</a:t>
            </a:r>
            <a:r>
              <a:rPr lang="en-US" sz="2000" dirty="0">
                <a:solidFill>
                  <a:srgbClr val="0033CC"/>
                </a:solidFill>
                <a:latin typeface="Courier New" panose="02070309020205020404" pitchFamily="49" charset="0"/>
                <a:ea typeface="Tahoma" panose="020B0604030504040204" pitchFamily="34" charset="0"/>
                <a:cs typeface="Courier New" panose="02070309020205020404" pitchFamily="49" charset="0"/>
              </a:rPr>
              <a:t> w, </a:t>
            </a:r>
            <a:r>
              <a:rPr lang="en-US" sz="2000" dirty="0" err="1">
                <a:solidFill>
                  <a:srgbClr val="0033CC"/>
                </a:solidFill>
                <a:latin typeface="Courier New" panose="02070309020205020404" pitchFamily="49" charset="0"/>
                <a:ea typeface="Tahoma" panose="020B0604030504040204" pitchFamily="34" charset="0"/>
                <a:cs typeface="Courier New" panose="02070309020205020404" pitchFamily="49" charset="0"/>
              </a:rPr>
              <a:t>int</a:t>
            </a:r>
            <a:r>
              <a:rPr lang="en-US" sz="2000" dirty="0">
                <a:solidFill>
                  <a:srgbClr val="0033CC"/>
                </a:solidFill>
                <a:latin typeface="Courier New" panose="02070309020205020404" pitchFamily="49" charset="0"/>
                <a:ea typeface="Tahoma" panose="020B0604030504040204" pitchFamily="34" charset="0"/>
                <a:cs typeface="Courier New" panose="02070309020205020404" pitchFamily="49" charset="0"/>
              </a:rPr>
              <a:t> l, </a:t>
            </a:r>
            <a:r>
              <a:rPr lang="en-US" sz="2000" dirty="0" err="1">
                <a:solidFill>
                  <a:srgbClr val="0033CC"/>
                </a:solidFill>
                <a:latin typeface="Courier New" panose="02070309020205020404" pitchFamily="49" charset="0"/>
                <a:ea typeface="Tahoma" panose="020B0604030504040204" pitchFamily="34" charset="0"/>
                <a:cs typeface="Courier New" panose="02070309020205020404" pitchFamily="49" charset="0"/>
              </a:rPr>
              <a:t>int</a:t>
            </a:r>
            <a:r>
              <a:rPr lang="en-US" sz="2000" dirty="0">
                <a:solidFill>
                  <a:srgbClr val="0033CC"/>
                </a:solidFill>
                <a:latin typeface="Courier New" panose="02070309020205020404" pitchFamily="49" charset="0"/>
                <a:ea typeface="Tahoma" panose="020B0604030504040204" pitchFamily="34" charset="0"/>
                <a:cs typeface="Courier New" panose="02070309020205020404" pitchFamily="49" charset="0"/>
              </a:rPr>
              <a:t> h) : width{w},</a:t>
            </a:r>
          </a:p>
          <a:p>
            <a:pPr marL="0" indent="0">
              <a:spcBef>
                <a:spcPts val="0"/>
              </a:spcBef>
              <a:buNone/>
            </a:pPr>
            <a:r>
              <a:rPr lang="en-US" sz="2000" dirty="0">
                <a:solidFill>
                  <a:srgbClr val="0033CC"/>
                </a:solidFill>
                <a:latin typeface="Courier New" panose="02070309020205020404" pitchFamily="49" charset="0"/>
                <a:ea typeface="Tahoma" panose="020B0604030504040204" pitchFamily="34" charset="0"/>
                <a:cs typeface="Courier New" panose="02070309020205020404" pitchFamily="49" charset="0"/>
              </a:rPr>
              <a:t>		  length{l}, height{h} {;}</a:t>
            </a:r>
          </a:p>
        </p:txBody>
      </p:sp>
    </p:spTree>
    <p:extLst>
      <p:ext uri="{BB962C8B-B14F-4D97-AF65-F5344CB8AC3E}">
        <p14:creationId xmlns:p14="http://schemas.microsoft.com/office/powerpoint/2010/main" val="956479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EBDD3-11C9-DE4E-8E15-1E5EB42A4D80}"/>
              </a:ext>
            </a:extLst>
          </p:cNvPr>
          <p:cNvSpPr>
            <a:spLocks noGrp="1"/>
          </p:cNvSpPr>
          <p:nvPr>
            <p:ph type="title"/>
          </p:nvPr>
        </p:nvSpPr>
        <p:spPr>
          <a:xfrm>
            <a:off x="463061" y="321689"/>
            <a:ext cx="10515600" cy="1014224"/>
          </a:xfrm>
        </p:spPr>
        <p:txBody>
          <a:bodyPr/>
          <a:lstStyle/>
          <a:p>
            <a:r>
              <a:rPr lang="en-US" dirty="0"/>
              <a:t>Constructors with Initialization List</a:t>
            </a:r>
          </a:p>
        </p:txBody>
      </p:sp>
      <p:sp>
        <p:nvSpPr>
          <p:cNvPr id="3" name="Content Placeholder 2">
            <a:extLst>
              <a:ext uri="{FF2B5EF4-FFF2-40B4-BE49-F238E27FC236}">
                <a16:creationId xmlns:a16="http://schemas.microsoft.com/office/drawing/2014/main" id="{F20ECA65-F40C-6948-9E5C-E91B9C6CBBA9}"/>
              </a:ext>
            </a:extLst>
          </p:cNvPr>
          <p:cNvSpPr>
            <a:spLocks noGrp="1"/>
          </p:cNvSpPr>
          <p:nvPr>
            <p:ph idx="1"/>
          </p:nvPr>
        </p:nvSpPr>
        <p:spPr>
          <a:xfrm>
            <a:off x="463061" y="1781907"/>
            <a:ext cx="10515600" cy="4730439"/>
          </a:xfrm>
        </p:spPr>
        <p:txBody>
          <a:bodyPr>
            <a:normAutofit/>
          </a:bodyPr>
          <a:lstStyle/>
          <a:p>
            <a:r>
              <a:rPr lang="en-US" dirty="0"/>
              <a:t>The use of an initialization list is required when a data member is</a:t>
            </a:r>
          </a:p>
          <a:p>
            <a:pPr lvl="1"/>
            <a:r>
              <a:rPr lang="en-US" dirty="0" err="1"/>
              <a:t>const</a:t>
            </a:r>
            <a:endParaRPr lang="en-US" dirty="0"/>
          </a:p>
          <a:p>
            <a:pPr lvl="1"/>
            <a:r>
              <a:rPr lang="en-US" dirty="0"/>
              <a:t>a reference variable</a:t>
            </a:r>
          </a:p>
          <a:p>
            <a:pPr lvl="1"/>
            <a:r>
              <a:rPr lang="en-US" dirty="0"/>
              <a:t>a class type that does not have a zero-parameter constructor</a:t>
            </a:r>
          </a:p>
          <a:p>
            <a:pPr marL="0" indent="0">
              <a:buNone/>
            </a:pPr>
            <a:endParaRPr lang="en-US" dirty="0"/>
          </a:p>
          <a:p>
            <a:pPr marL="0" indent="0">
              <a:buNone/>
            </a:pPr>
            <a:endParaRPr lang="en-US" dirty="0"/>
          </a:p>
          <a:p>
            <a:endParaRPr lang="en-US"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a:p>
            <a:pPr marL="0" indent="0">
              <a:buNone/>
            </a:pPr>
            <a:endParaRPr lang="en-US" dirty="0"/>
          </a:p>
        </p:txBody>
      </p:sp>
    </p:spTree>
    <p:extLst>
      <p:ext uri="{BB962C8B-B14F-4D97-AF65-F5344CB8AC3E}">
        <p14:creationId xmlns:p14="http://schemas.microsoft.com/office/powerpoint/2010/main" val="2465653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DB3E-52EE-6743-A8FE-33B5772785D8}"/>
              </a:ext>
            </a:extLst>
          </p:cNvPr>
          <p:cNvSpPr>
            <a:spLocks noGrp="1"/>
          </p:cNvSpPr>
          <p:nvPr>
            <p:ph type="title"/>
          </p:nvPr>
        </p:nvSpPr>
        <p:spPr>
          <a:xfrm>
            <a:off x="245534" y="1322"/>
            <a:ext cx="10515600" cy="1325563"/>
          </a:xfrm>
        </p:spPr>
        <p:txBody>
          <a:bodyPr/>
          <a:lstStyle/>
          <a:p>
            <a:r>
              <a:rPr lang="en-US" dirty="0"/>
              <a:t>Dynamic Memory Allocation</a:t>
            </a:r>
          </a:p>
        </p:txBody>
      </p:sp>
      <p:sp>
        <p:nvSpPr>
          <p:cNvPr id="3" name="Content Placeholder 2">
            <a:extLst>
              <a:ext uri="{FF2B5EF4-FFF2-40B4-BE49-F238E27FC236}">
                <a16:creationId xmlns:a16="http://schemas.microsoft.com/office/drawing/2014/main" id="{1F20C972-6728-3648-BFD9-71709DD05FB3}"/>
              </a:ext>
            </a:extLst>
          </p:cNvPr>
          <p:cNvSpPr>
            <a:spLocks noGrp="1"/>
          </p:cNvSpPr>
          <p:nvPr>
            <p:ph idx="1"/>
          </p:nvPr>
        </p:nvSpPr>
        <p:spPr>
          <a:xfrm>
            <a:off x="245534" y="1032933"/>
            <a:ext cx="10515600" cy="5160963"/>
          </a:xfrm>
        </p:spPr>
        <p:txBody>
          <a:bodyPr/>
          <a:lstStyle/>
          <a:p>
            <a:r>
              <a:rPr lang="en-US" dirty="0"/>
              <a:t>Use new and delete rather than malloc() and free().</a:t>
            </a:r>
          </a:p>
          <a:p>
            <a:r>
              <a:rPr lang="en-US" dirty="0"/>
              <a:t>For an object, new calls the constructor and delete calls the destructor.</a:t>
            </a:r>
          </a:p>
          <a:p>
            <a:r>
              <a:rPr lang="en-US" dirty="0"/>
              <a:t>C++11 – use </a:t>
            </a:r>
            <a:r>
              <a:rPr lang="en-US" dirty="0" err="1"/>
              <a:t>nullptr</a:t>
            </a:r>
            <a:r>
              <a:rPr lang="en-US" dirty="0"/>
              <a:t> rather than NULL</a:t>
            </a:r>
          </a:p>
          <a:p>
            <a:endParaRPr lang="en-US" dirty="0"/>
          </a:p>
        </p:txBody>
      </p:sp>
      <p:sp>
        <p:nvSpPr>
          <p:cNvPr id="5" name="Content Placeholder 2">
            <a:extLst>
              <a:ext uri="{FF2B5EF4-FFF2-40B4-BE49-F238E27FC236}">
                <a16:creationId xmlns:a16="http://schemas.microsoft.com/office/drawing/2014/main" id="{F55D72B6-A26B-004B-85A6-CE7E5FD7596C}"/>
              </a:ext>
            </a:extLst>
          </p:cNvPr>
          <p:cNvSpPr txBox="1">
            <a:spLocks/>
          </p:cNvSpPr>
          <p:nvPr/>
        </p:nvSpPr>
        <p:spPr>
          <a:xfrm>
            <a:off x="245535" y="2944677"/>
            <a:ext cx="11336212" cy="1794935"/>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C style</a:t>
            </a:r>
          </a:p>
          <a:p>
            <a:pPr marL="0" indent="0">
              <a:spcBef>
                <a:spcPts val="0"/>
              </a:spcBef>
              <a:spcAft>
                <a:spcPts val="200"/>
              </a:spcAft>
              <a:buNone/>
            </a:pP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month_t</a:t>
            </a: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*months = NULL;</a:t>
            </a: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months = (</a:t>
            </a: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month_t</a:t>
            </a: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 malloc(</a:t>
            </a: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sizeof</a:t>
            </a: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a:t>
            </a: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month_t</a:t>
            </a: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 12); </a:t>
            </a: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 .</a:t>
            </a: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free(months);</a:t>
            </a:r>
          </a:p>
        </p:txBody>
      </p:sp>
      <p:sp>
        <p:nvSpPr>
          <p:cNvPr id="6" name="Content Placeholder 2">
            <a:extLst>
              <a:ext uri="{FF2B5EF4-FFF2-40B4-BE49-F238E27FC236}">
                <a16:creationId xmlns:a16="http://schemas.microsoft.com/office/drawing/2014/main" id="{DAF1CB4E-E3F9-E646-BF95-9EF2D3103D54}"/>
              </a:ext>
            </a:extLst>
          </p:cNvPr>
          <p:cNvSpPr txBox="1">
            <a:spLocks/>
          </p:cNvSpPr>
          <p:nvPr/>
        </p:nvSpPr>
        <p:spPr>
          <a:xfrm>
            <a:off x="245534" y="4739613"/>
            <a:ext cx="11336213" cy="1794936"/>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C++ style</a:t>
            </a:r>
          </a:p>
          <a:p>
            <a:pPr marL="0" indent="0">
              <a:spcBef>
                <a:spcPts val="0"/>
              </a:spcBef>
              <a:spcAft>
                <a:spcPts val="200"/>
              </a:spcAft>
              <a:buNone/>
            </a:pP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month_t</a:t>
            </a: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*months = </a:t>
            </a: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nullptr</a:t>
            </a: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a:t>
            </a: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months = new </a:t>
            </a:r>
            <a:r>
              <a:rPr lang="en-US" sz="20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month_t</a:t>
            </a: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[12];</a:t>
            </a: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 . .</a:t>
            </a:r>
          </a:p>
          <a:p>
            <a:pPr marL="0" indent="0">
              <a:spcBef>
                <a:spcPts val="0"/>
              </a:spcBef>
              <a:spcAft>
                <a:spcPts val="200"/>
              </a:spcAft>
              <a:buNone/>
            </a:pPr>
            <a:r>
              <a:rPr lang="en-US" sz="2000" dirty="0">
                <a:solidFill>
                  <a:srgbClr val="008000"/>
                </a:solidFill>
                <a:latin typeface="Courier New" panose="02070309020205020404" pitchFamily="49" charset="0"/>
                <a:ea typeface="Tahoma" panose="020B0604030504040204" pitchFamily="34" charset="0"/>
                <a:cs typeface="Courier New" panose="02070309020205020404" pitchFamily="49" charset="0"/>
              </a:rPr>
              <a:t>delete []months;     // [] needed only for an array</a:t>
            </a:r>
          </a:p>
        </p:txBody>
      </p:sp>
    </p:spTree>
    <p:extLst>
      <p:ext uri="{BB962C8B-B14F-4D97-AF65-F5344CB8AC3E}">
        <p14:creationId xmlns:p14="http://schemas.microsoft.com/office/powerpoint/2010/main" val="1288798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2372</TotalTime>
  <Words>1059</Words>
  <Application>Microsoft Macintosh PowerPoint</Application>
  <PresentationFormat>Widescreen</PresentationFormat>
  <Paragraphs>178</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Courier New</vt:lpstr>
      <vt:lpstr>Office Theme</vt:lpstr>
      <vt:lpstr>C++ </vt:lpstr>
      <vt:lpstr>PowerPoint Presentation</vt:lpstr>
      <vt:lpstr>Constructors</vt:lpstr>
      <vt:lpstr>Parameterized Constructor with Default Value</vt:lpstr>
      <vt:lpstr>Constructor with In-Class Initialization</vt:lpstr>
      <vt:lpstr>Constructors with Initialization List</vt:lpstr>
      <vt:lpstr>Constructors with Initialization List</vt:lpstr>
      <vt:lpstr>Constructors with Initialization List</vt:lpstr>
      <vt:lpstr>Dynamic Memory Allocation</vt:lpstr>
      <vt:lpstr>Multi-File Programs</vt:lpstr>
      <vt:lpstr>Include Guard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Classes and Objects </dc:title>
  <dc:creator>Microsoft Office User</dc:creator>
  <cp:lastModifiedBy>Microsoft Office User</cp:lastModifiedBy>
  <cp:revision>39</cp:revision>
  <cp:lastPrinted>2019-02-25T17:06:49Z</cp:lastPrinted>
  <dcterms:created xsi:type="dcterms:W3CDTF">2019-02-22T00:30:42Z</dcterms:created>
  <dcterms:modified xsi:type="dcterms:W3CDTF">2019-02-25T17:32:00Z</dcterms:modified>
</cp:coreProperties>
</file>